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1.xml" ContentType="application/vnd.openxmlformats-officedocument.presentationml.tags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9.xml" ContentType="application/vnd.openxmlformats-officedocument.presentationml.notesSlide+xml"/>
  <Override PartName="/ppt/tags/tag24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sldIdLst>
    <p:sldId id="284" r:id="rId2"/>
    <p:sldId id="257" r:id="rId3"/>
    <p:sldId id="308" r:id="rId4"/>
    <p:sldId id="328" r:id="rId5"/>
    <p:sldId id="314" r:id="rId6"/>
    <p:sldId id="310" r:id="rId7"/>
    <p:sldId id="312" r:id="rId8"/>
    <p:sldId id="313" r:id="rId9"/>
    <p:sldId id="315" r:id="rId10"/>
    <p:sldId id="316" r:id="rId11"/>
    <p:sldId id="317" r:id="rId12"/>
    <p:sldId id="318" r:id="rId13"/>
    <p:sldId id="323" r:id="rId14"/>
    <p:sldId id="324" r:id="rId15"/>
    <p:sldId id="325" r:id="rId16"/>
    <p:sldId id="326" r:id="rId17"/>
    <p:sldId id="327" r:id="rId18"/>
    <p:sldId id="329" r:id="rId19"/>
    <p:sldId id="305" r:id="rId20"/>
    <p:sldId id="330" r:id="rId21"/>
    <p:sldId id="331" r:id="rId22"/>
    <p:sldId id="332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>
          <p15:clr>
            <a:srgbClr val="A4A3A4"/>
          </p15:clr>
        </p15:guide>
        <p15:guide id="2" pos="3886">
          <p15:clr>
            <a:srgbClr val="A4A3A4"/>
          </p15:clr>
        </p15:guide>
      </p15:sldGuideLst>
    </p:ext>
    <p:ext uri="{505F2C04-C923-438B-8C0F-E0CD2BADF298}">
      <wppc:fontMiss xmlns:wppc="http://www.wps.cn/officeDocument/PresentationCustomData" xmlns="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6188"/>
    <a:srgbClr val="F2F2EE"/>
    <a:srgbClr val="E7C7A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89981" autoAdjust="0"/>
  </p:normalViewPr>
  <p:slideViewPr>
    <p:cSldViewPr snapToGrid="0" showGuides="1">
      <p:cViewPr varScale="1">
        <p:scale>
          <a:sx n="94" d="100"/>
          <a:sy n="94" d="100"/>
        </p:scale>
        <p:origin x="420" y="72"/>
      </p:cViewPr>
      <p:guideLst>
        <p:guide orient="horz" pos="2218"/>
        <p:guide pos="388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37EDBB-4C7E-458C-8081-732E81F2C989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64D19-9D93-47A8-8EC6-5175BEEC19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3729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35744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1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12642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12643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16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12642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功能点和需求对应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用户分析</a:t>
            </a:r>
            <a:endParaRPr lang="en-US" altLang="zh-CN" dirty="0" smtClean="0"/>
          </a:p>
          <a:p>
            <a:r>
              <a:rPr lang="zh-CN" altLang="en-US" dirty="0" smtClean="0"/>
              <a:t>红色表示用户关注度高但其他平台还未实现的功能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竞品分析（红色是不是有点丑）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47656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4792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57230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1878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/>
          <a:lstStyle/>
          <a:p>
            <a:pPr lvl="0" eaLnBrk="1" hangingPunct="1"/>
            <a:endParaRPr lang="zh-CN" altLang="en-US" dirty="0"/>
          </a:p>
        </p:txBody>
      </p:sp>
      <p:sp>
        <p:nvSpPr>
          <p:cNvPr id="118787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3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8015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1204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3413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在线职业教育的目标用户：类型</a:t>
            </a:r>
            <a:r>
              <a:rPr lang="en-US" altLang="zh-CN" dirty="0" smtClean="0"/>
              <a:t>+</a:t>
            </a:r>
            <a:r>
              <a:rPr lang="zh-CN" altLang="en-US" dirty="0" smtClean="0"/>
              <a:t>特征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4217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为了进一步了解用户需求，进行用户调研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14520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3706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864D19-9D93-47A8-8EC6-5175BEEC19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8693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2770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numCol="1" anchor="t" anchorCtr="0" compatLnSpc="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1859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wrap="square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15</a:t>
            </a:fld>
            <a:endParaRPr lang="zh-CN" altLang="en-US" sz="1200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24301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0CAB6-B07E-4BA4-BC4B-DDB8D129D594}" type="datetimeFigureOut">
              <a:rPr lang="zh-CN" altLang="en-US" smtClean="0"/>
              <a:t>2020/8/1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7B4A21-C178-4EF4-9692-581FD3539F5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notesSlide" Target="../notesSlides/notesSlide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slideLayout" Target="../slideLayouts/slideLayout2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文本框 18"/>
          <p:cNvSpPr txBox="1">
            <a:spLocks noChangeArrowheads="1"/>
          </p:cNvSpPr>
          <p:nvPr/>
        </p:nvSpPr>
        <p:spPr bwMode="auto">
          <a:xfrm>
            <a:off x="414338" y="2063750"/>
            <a:ext cx="5900737" cy="891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5200" b="1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腾讯课堂在线笔记</a:t>
            </a:r>
            <a:endParaRPr lang="zh-CN" altLang="en-US" sz="52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02" name="文本框 22"/>
          <p:cNvSpPr txBox="1">
            <a:spLocks noChangeArrowheads="1"/>
          </p:cNvSpPr>
          <p:nvPr/>
        </p:nvSpPr>
        <p:spPr bwMode="auto">
          <a:xfrm>
            <a:off x="454025" y="4014788"/>
            <a:ext cx="21732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400" b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2400" b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</a:t>
            </a:r>
            <a:r>
              <a:rPr lang="en-US" altLang="zh-CN" sz="2400" b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26</a:t>
            </a:r>
            <a:r>
              <a:rPr lang="zh-CN" altLang="en-US" sz="2400" b="1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</a:t>
            </a:r>
          </a:p>
        </p:txBody>
      </p:sp>
      <p:cxnSp>
        <p:nvCxnSpPr>
          <p:cNvPr id="24" name="直接连接符 23"/>
          <p:cNvCxnSpPr/>
          <p:nvPr/>
        </p:nvCxnSpPr>
        <p:spPr>
          <a:xfrm>
            <a:off x="482600" y="3776663"/>
            <a:ext cx="2774950" cy="0"/>
          </a:xfrm>
          <a:prstGeom prst="line">
            <a:avLst/>
          </a:prstGeom>
          <a:ln w="31750">
            <a:solidFill>
              <a:srgbClr val="52618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6804" name="组合 1"/>
          <p:cNvGrpSpPr/>
          <p:nvPr/>
        </p:nvGrpSpPr>
        <p:grpSpPr bwMode="auto">
          <a:xfrm>
            <a:off x="6699250" y="879475"/>
            <a:ext cx="5375275" cy="5484813"/>
            <a:chOff x="6698566" y="879190"/>
            <a:chExt cx="5376171" cy="5485135"/>
          </a:xfrm>
        </p:grpSpPr>
        <p:pic>
          <p:nvPicPr>
            <p:cNvPr id="76805" name="图片 3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11925" y="5470844"/>
              <a:ext cx="573074" cy="652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06" name="图片 3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83297" y="4565510"/>
              <a:ext cx="1438781" cy="12314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6807" name="图片 3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8566" y="879190"/>
              <a:ext cx="3828620" cy="32982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76809" name="图片 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461" y="3297771"/>
              <a:ext cx="3554276" cy="3066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6810" name="文本框 2"/>
          <p:cNvSpPr txBox="1">
            <a:spLocks noChangeArrowheads="1"/>
          </p:cNvSpPr>
          <p:nvPr/>
        </p:nvSpPr>
        <p:spPr bwMode="auto">
          <a:xfrm>
            <a:off x="439738" y="4676775"/>
            <a:ext cx="5496718" cy="11079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zh-CN" altLang="en-US" dirty="0" smtClean="0"/>
              <a:t>小组成员：</a:t>
            </a:r>
            <a:r>
              <a:rPr lang="en-US" altLang="zh-CN" dirty="0" smtClean="0"/>
              <a:t>Ranger</a:t>
            </a:r>
            <a:r>
              <a:rPr lang="zh-CN" altLang="en-US" dirty="0" smtClean="0"/>
              <a:t>、豆花儿、</a:t>
            </a:r>
            <a:r>
              <a:rPr lang="en-US" altLang="zh-CN" dirty="0" err="1" smtClean="0"/>
              <a:t>kk</a:t>
            </a:r>
            <a:r>
              <a:rPr lang="zh-CN" altLang="en-US" dirty="0" smtClean="0"/>
              <a:t>、</a:t>
            </a:r>
            <a:r>
              <a:rPr lang="zh-CN" altLang="en-US" dirty="0"/>
              <a:t>小江，</a:t>
            </a:r>
            <a:r>
              <a:rPr lang="en-US" altLang="zh-CN" dirty="0"/>
              <a:t>X</a:t>
            </a:r>
            <a:endParaRPr lang="zh-CN" altLang="en-US" dirty="0"/>
          </a:p>
          <a:p>
            <a:endParaRPr lang="zh-CN" altLang="en-US" sz="2400" dirty="0"/>
          </a:p>
          <a:p>
            <a:endParaRPr lang="zh-CN" altLang="en-US" sz="2400" b="1" dirty="0">
              <a:solidFill>
                <a:srgbClr val="7671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811" name="文本框 5"/>
          <p:cNvSpPr txBox="1">
            <a:spLocks noChangeArrowheads="1"/>
          </p:cNvSpPr>
          <p:nvPr/>
        </p:nvSpPr>
        <p:spPr bwMode="auto">
          <a:xfrm>
            <a:off x="454025" y="3059113"/>
            <a:ext cx="51482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400" b="1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然阿姨 | 第二届产品策划比赛</a:t>
            </a:r>
            <a:endParaRPr lang="zh-CN" altLang="en-US" sz="2400" b="1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1783671" cy="548814"/>
            <a:chOff x="384176" y="265897"/>
            <a:chExt cx="1783671" cy="548814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25047" y="265897"/>
              <a:ext cx="1342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目标用户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sp>
        <p:nvSpPr>
          <p:cNvPr id="47" name="文本框 46"/>
          <p:cNvSpPr txBox="1"/>
          <p:nvPr/>
        </p:nvSpPr>
        <p:spPr>
          <a:xfrm>
            <a:off x="11189173" y="3573463"/>
            <a:ext cx="461665" cy="20034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在线笔记用户属性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723045" y="6228426"/>
            <a:ext cx="30338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r"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数据来自百度指数和艾瑞咨询</a:t>
            </a:r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46074" y="1123061"/>
            <a:ext cx="7271451" cy="2534390"/>
            <a:chOff x="586392" y="3692228"/>
            <a:chExt cx="6344113" cy="2534390"/>
          </a:xfrm>
        </p:grpSpPr>
        <p:grpSp>
          <p:nvGrpSpPr>
            <p:cNvPr id="24" name="组合 23"/>
            <p:cNvGrpSpPr/>
            <p:nvPr/>
          </p:nvGrpSpPr>
          <p:grpSpPr>
            <a:xfrm>
              <a:off x="772256" y="3692228"/>
              <a:ext cx="6158249" cy="2534390"/>
              <a:chOff x="6355582" y="1311666"/>
              <a:chExt cx="4142716" cy="2534390"/>
            </a:xfrm>
          </p:grpSpPr>
          <p:sp>
            <p:nvSpPr>
              <p:cNvPr id="26" name="文本框 25"/>
              <p:cNvSpPr txBox="1"/>
              <p:nvPr/>
            </p:nvSpPr>
            <p:spPr>
              <a:xfrm>
                <a:off x="6365465" y="1311666"/>
                <a:ext cx="154727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zh-CN" altLang="en-US" sz="2000" dirty="0" smtClean="0">
                    <a:solidFill>
                      <a:srgbClr val="526188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用户类型</a:t>
                </a:r>
                <a:endParaRPr lang="zh-CN" altLang="en-US" sz="20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355582" y="1460788"/>
                <a:ext cx="4142716" cy="23852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、升学考试：大学生为主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、职业教育：</a:t>
                </a:r>
                <a:r>
                  <a:rPr lang="en-US" altLang="zh-CN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在职人员、临近毕业的学生、失业无业人员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特征：学历较高，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为了自我提升主动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学习；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更好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的用户体验、更优质的学习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内容，有较强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的付费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欲望；</a:t>
                </a:r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>
                  <a:lnSpc>
                    <a:spcPct val="150000"/>
                  </a:lnSpc>
                </a:pP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追求</a:t>
                </a:r>
                <a:r>
                  <a:rPr lang="zh-CN" altLang="en-US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高效率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en-US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在线笔记的目标用户。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5" name="泪滴形 24"/>
            <p:cNvSpPr/>
            <p:nvPr/>
          </p:nvSpPr>
          <p:spPr>
            <a:xfrm>
              <a:off x="586392" y="3868469"/>
              <a:ext cx="117146" cy="117146"/>
            </a:xfrm>
            <a:prstGeom prst="teardrop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582907" y="3573463"/>
            <a:ext cx="3461678" cy="2360799"/>
            <a:chOff x="786765" y="3561211"/>
            <a:chExt cx="3461678" cy="2360799"/>
          </a:xfrm>
        </p:grpSpPr>
        <p:pic>
          <p:nvPicPr>
            <p:cNvPr id="45" name="图片 44"/>
            <p:cNvPicPr/>
            <p:nvPr/>
          </p:nvPicPr>
          <p:blipFill rotWithShape="1">
            <a:blip r:embed="rId3"/>
            <a:srcRect r="51439"/>
            <a:stretch/>
          </p:blipFill>
          <p:spPr>
            <a:xfrm>
              <a:off x="786765" y="3561211"/>
              <a:ext cx="3461678" cy="2360799"/>
            </a:xfrm>
            <a:prstGeom prst="rect">
              <a:avLst/>
            </a:prstGeom>
          </p:spPr>
        </p:pic>
        <p:sp>
          <p:nvSpPr>
            <p:cNvPr id="2" name="圆角矩形 1"/>
            <p:cNvSpPr/>
            <p:nvPr/>
          </p:nvSpPr>
          <p:spPr>
            <a:xfrm>
              <a:off x="1575581" y="4403188"/>
              <a:ext cx="534203" cy="146304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4"/>
          <a:srcRect r="52031" b="5063"/>
          <a:stretch/>
        </p:blipFill>
        <p:spPr>
          <a:xfrm>
            <a:off x="7582907" y="890759"/>
            <a:ext cx="3458477" cy="23616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11189172" y="1094473"/>
            <a:ext cx="461665" cy="200341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腾讯课堂用户属性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8371722" y="1689435"/>
            <a:ext cx="534203" cy="146304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009" y="3803130"/>
            <a:ext cx="6559550" cy="3043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20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1782762" cy="548814"/>
            <a:chOff x="384176" y="265897"/>
            <a:chExt cx="1782762" cy="548814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25047" y="265897"/>
              <a:ext cx="1341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用户调研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599366" y="1348383"/>
            <a:ext cx="5546121" cy="2865952"/>
            <a:chOff x="641533" y="1717349"/>
            <a:chExt cx="5546121" cy="2865952"/>
          </a:xfrm>
        </p:grpSpPr>
        <p:grpSp>
          <p:nvGrpSpPr>
            <p:cNvPr id="5" name="组合 4"/>
            <p:cNvGrpSpPr/>
            <p:nvPr/>
          </p:nvGrpSpPr>
          <p:grpSpPr>
            <a:xfrm>
              <a:off x="641533" y="3567638"/>
              <a:ext cx="5533147" cy="1015663"/>
              <a:chOff x="586389" y="1552877"/>
              <a:chExt cx="5533147" cy="1015663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786947" y="1552877"/>
                <a:ext cx="5332589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专业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在线笔记软件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学习门槛较高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，需要花大量时间学习；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l"/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" name="泪滴形 2"/>
              <p:cNvSpPr/>
              <p:nvPr/>
            </p:nvSpPr>
            <p:spPr>
              <a:xfrm>
                <a:off x="586389" y="1729118"/>
                <a:ext cx="117146" cy="117146"/>
              </a:xfrm>
              <a:prstGeom prst="teardrop">
                <a:avLst/>
              </a:prstGeom>
              <a:solidFill>
                <a:srgbClr val="52618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644965" y="1717349"/>
              <a:ext cx="5529716" cy="1015663"/>
              <a:chOff x="586389" y="1463977"/>
              <a:chExt cx="5529716" cy="1015663"/>
            </a:xfrm>
          </p:grpSpPr>
          <p:sp>
            <p:nvSpPr>
              <p:cNvPr id="33" name="文本框 32"/>
              <p:cNvSpPr txBox="1"/>
              <p:nvPr/>
            </p:nvSpPr>
            <p:spPr>
              <a:xfrm>
                <a:off x="786947" y="1463977"/>
                <a:ext cx="5329158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普遍采用截图</a:t>
                </a:r>
                <a:r>
                  <a:rPr lang="en-US" altLang="zh-CN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+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笔记的形式记笔记，不论是手写笔记还是使用在线笔记软件，都存在</a:t>
                </a:r>
                <a:r>
                  <a:rPr lang="zh-CN" altLang="en-US" sz="2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图片截取保存耗时、笔记与截图分离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的问题；</a:t>
                </a:r>
                <a:endParaRPr lang="en-US" altLang="zh-CN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泪滴形 30"/>
              <p:cNvSpPr/>
              <p:nvPr/>
            </p:nvSpPr>
            <p:spPr>
              <a:xfrm>
                <a:off x="586389" y="1640218"/>
                <a:ext cx="117146" cy="117146"/>
              </a:xfrm>
              <a:prstGeom prst="teardrop">
                <a:avLst/>
              </a:prstGeom>
              <a:solidFill>
                <a:srgbClr val="52618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/>
            <p:cNvGrpSpPr/>
            <p:nvPr/>
          </p:nvGrpSpPr>
          <p:grpSpPr>
            <a:xfrm>
              <a:off x="641533" y="2809460"/>
              <a:ext cx="5546121" cy="707886"/>
              <a:chOff x="586389" y="1463977"/>
              <a:chExt cx="5546121" cy="707886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786948" y="1463977"/>
                <a:ext cx="534556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dist">
                  <a:defRPr>
                    <a:latin typeface="华文仿宋" panose="02010600040101010101" pitchFamily="2" charset="-122"/>
                    <a:ea typeface="华文仿宋" panose="02010600040101010101" pitchFamily="2" charset="-122"/>
                  </a:defRPr>
                </a:lvl1pPr>
              </a:lstStyle>
              <a:p>
                <a:pPr algn="l"/>
                <a:r>
                  <a:rPr lang="zh-CN" altLang="en-US" sz="2000" dirty="0" smtClean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知识点和视频时间点难以对应</a:t>
                </a:r>
                <a:r>
                  <a:rPr lang="zh-CN" altLang="en-US" sz="20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，需要反复拉进度条寻找，回顾困难；</a:t>
                </a:r>
                <a:endPara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泪滴形 36"/>
              <p:cNvSpPr/>
              <p:nvPr/>
            </p:nvSpPr>
            <p:spPr>
              <a:xfrm>
                <a:off x="586389" y="1640218"/>
                <a:ext cx="117146" cy="117146"/>
              </a:xfrm>
              <a:prstGeom prst="teardrop">
                <a:avLst/>
              </a:prstGeom>
              <a:solidFill>
                <a:srgbClr val="526188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23" name="文本框 22"/>
          <p:cNvSpPr txBox="1"/>
          <p:nvPr/>
        </p:nvSpPr>
        <p:spPr>
          <a:xfrm>
            <a:off x="6960964" y="2401949"/>
            <a:ext cx="469944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l"/>
            <a:r>
              <a:rPr lang="zh-CN" altLang="en-US" sz="2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sz="2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2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位用户进行深度访谈</a:t>
            </a:r>
            <a:endParaRPr lang="en-US" altLang="zh-CN" sz="2000" dirty="0" smtClean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sz="2000" dirty="0" smtClean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访谈形式：电话或文字访谈</a:t>
            </a:r>
            <a:endParaRPr lang="en-US" altLang="zh-CN" sz="2000" dirty="0" smtClean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访谈对象：使用腾讯</a:t>
            </a:r>
            <a:r>
              <a:rPr lang="zh-CN" altLang="en-US" sz="2000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课堂等职业培训、考试提升在线教育平台的</a:t>
            </a:r>
            <a:r>
              <a:rPr lang="zh-CN" altLang="en-US" sz="2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endParaRPr lang="en-US" altLang="zh-CN" sz="2000" dirty="0" smtClean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访谈内容和详细需求表见附录</a:t>
            </a:r>
            <a:endParaRPr lang="zh-CN" altLang="en-US" sz="2000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903023" y="4771725"/>
            <a:ext cx="427681" cy="547210"/>
          </a:xfrm>
          <a:prstGeom prst="rect">
            <a:avLst/>
          </a:prstGeom>
        </p:spPr>
      </p:pic>
      <p:sp>
        <p:nvSpPr>
          <p:cNvPr id="28" name="文本框 27"/>
          <p:cNvSpPr txBox="1"/>
          <p:nvPr/>
        </p:nvSpPr>
        <p:spPr>
          <a:xfrm>
            <a:off x="724975" y="5344277"/>
            <a:ext cx="53455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>
                <a:latin typeface="华文仿宋" panose="02010600040101010101" pitchFamily="2" charset="-122"/>
                <a:ea typeface="华文仿宋" panose="02010600040101010101" pitchFamily="2" charset="-122"/>
              </a:defRPr>
            </a:lvl1pPr>
          </a:lstStyle>
          <a:p>
            <a:pPr algn="l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网课平台配套的笔记功能，提供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快速截图、标记驻点、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章节化梳理、格式化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导出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等功能，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帮助用户在听网课时</a:t>
            </a:r>
            <a:r>
              <a:rPr lang="zh-CN" altLang="en-US" sz="20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记笔记</a:t>
            </a: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99366" y="3968229"/>
            <a:ext cx="5533147" cy="1015663"/>
            <a:chOff x="751766" y="3351072"/>
            <a:chExt cx="5533147" cy="1015663"/>
          </a:xfrm>
        </p:grpSpPr>
        <p:sp>
          <p:nvSpPr>
            <p:cNvPr id="21" name="文本框 20"/>
            <p:cNvSpPr txBox="1"/>
            <p:nvPr/>
          </p:nvSpPr>
          <p:spPr>
            <a:xfrm>
              <a:off x="952324" y="3351072"/>
              <a:ext cx="533258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</a:t>
              </a:r>
              <a:r>
                <a:rPr lang="zh-CN" altLang="en-US" sz="20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笔记零散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，无法形成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体系；需要</a:t>
              </a:r>
              <a:r>
                <a:rPr lang="zh-CN" altLang="en-US" sz="20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登录网站查看笔记</a:t>
              </a:r>
              <a:r>
                <a:rPr lang="zh-CN" altLang="en-US" sz="20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，不方便。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/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泪滴形 21"/>
            <p:cNvSpPr/>
            <p:nvPr/>
          </p:nvSpPr>
          <p:spPr>
            <a:xfrm>
              <a:off x="751766" y="3527313"/>
              <a:ext cx="117146" cy="117146"/>
            </a:xfrm>
            <a:prstGeom prst="teardrop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" name="矩形 6"/>
          <p:cNvSpPr/>
          <p:nvPr/>
        </p:nvSpPr>
        <p:spPr>
          <a:xfrm>
            <a:off x="716512" y="883257"/>
            <a:ext cx="1467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发现问题：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99924" y="4827295"/>
            <a:ext cx="1467068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0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解决方案：</a:t>
            </a:r>
            <a:endParaRPr lang="zh-CN" altLang="en-US" sz="20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882038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1783671" cy="548814"/>
            <a:chOff x="384176" y="265897"/>
            <a:chExt cx="1783671" cy="548814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25047" y="265897"/>
              <a:ext cx="1342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用户场景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62208" y="1769086"/>
            <a:ext cx="3789293" cy="3319829"/>
            <a:chOff x="1047750" y="1466849"/>
            <a:chExt cx="3789293" cy="3319829"/>
          </a:xfrm>
        </p:grpSpPr>
        <p:grpSp>
          <p:nvGrpSpPr>
            <p:cNvPr id="35" name="组合 34"/>
            <p:cNvGrpSpPr/>
            <p:nvPr/>
          </p:nvGrpSpPr>
          <p:grpSpPr>
            <a:xfrm>
              <a:off x="1047750" y="1466849"/>
              <a:ext cx="3789293" cy="3319829"/>
              <a:chOff x="1047750" y="1466849"/>
              <a:chExt cx="3789293" cy="3319829"/>
            </a:xfrm>
          </p:grpSpPr>
          <p:grpSp>
            <p:nvGrpSpPr>
              <p:cNvPr id="40" name="组合 39"/>
              <p:cNvGrpSpPr/>
              <p:nvPr/>
            </p:nvGrpSpPr>
            <p:grpSpPr>
              <a:xfrm>
                <a:off x="1047750" y="1466849"/>
                <a:ext cx="3789293" cy="3319829"/>
                <a:chOff x="1047750" y="1466849"/>
                <a:chExt cx="3789293" cy="3319829"/>
              </a:xfrm>
            </p:grpSpPr>
            <p:sp>
              <p:nvSpPr>
                <p:cNvPr id="42" name="矩形 41"/>
                <p:cNvSpPr/>
                <p:nvPr/>
              </p:nvSpPr>
              <p:spPr>
                <a:xfrm>
                  <a:off x="1047750" y="1466849"/>
                  <a:ext cx="3789293" cy="3319829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43" name="直角三角形 42"/>
                <p:cNvSpPr/>
                <p:nvPr/>
              </p:nvSpPr>
              <p:spPr>
                <a:xfrm rot="5400000">
                  <a:off x="1281847" y="1252044"/>
                  <a:ext cx="914400" cy="1360487"/>
                </a:xfrm>
                <a:prstGeom prst="rtTriangle">
                  <a:avLst/>
                </a:prstGeom>
                <a:solidFill>
                  <a:srgbClr val="5261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1" name="文本框 40"/>
              <p:cNvSpPr txBox="1"/>
              <p:nvPr/>
            </p:nvSpPr>
            <p:spPr>
              <a:xfrm>
                <a:off x="1120336" y="1521814"/>
                <a:ext cx="13915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01</a:t>
                </a:r>
                <a:endParaRPr lang="zh-CN" altLang="en-US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sp>
          <p:nvSpPr>
            <p:cNvPr id="59" name="文本框 58"/>
            <p:cNvSpPr txBox="1"/>
            <p:nvPr/>
          </p:nvSpPr>
          <p:spPr>
            <a:xfrm>
              <a:off x="1084043" y="2282435"/>
              <a:ext cx="371670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是一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名工作两年的二线白领，为了考公他报名了线上课程。老师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上已经总结好重点知识，他需要频繁截图。在线笔记功能支持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听课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界面一键唤醒笔记，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一秒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截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图，自动与文字生成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笔记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254611" y="1769400"/>
            <a:ext cx="3805287" cy="3319200"/>
            <a:chOff x="5558744" y="1450704"/>
            <a:chExt cx="3805287" cy="3401478"/>
          </a:xfrm>
        </p:grpSpPr>
        <p:grpSp>
          <p:nvGrpSpPr>
            <p:cNvPr id="54" name="组合 53"/>
            <p:cNvGrpSpPr/>
            <p:nvPr/>
          </p:nvGrpSpPr>
          <p:grpSpPr>
            <a:xfrm>
              <a:off x="5558744" y="1450704"/>
              <a:ext cx="3797290" cy="3401478"/>
              <a:chOff x="1039753" y="1450704"/>
              <a:chExt cx="3797290" cy="3401478"/>
            </a:xfrm>
          </p:grpSpPr>
          <p:grpSp>
            <p:nvGrpSpPr>
              <p:cNvPr id="55" name="组合 54"/>
              <p:cNvGrpSpPr/>
              <p:nvPr/>
            </p:nvGrpSpPr>
            <p:grpSpPr>
              <a:xfrm>
                <a:off x="1039753" y="1450704"/>
                <a:ext cx="3797290" cy="3401478"/>
                <a:chOff x="1039753" y="1450704"/>
                <a:chExt cx="3797290" cy="3401478"/>
              </a:xfrm>
            </p:grpSpPr>
            <p:sp>
              <p:nvSpPr>
                <p:cNvPr id="57" name="矩形 56"/>
                <p:cNvSpPr/>
                <p:nvPr/>
              </p:nvSpPr>
              <p:spPr>
                <a:xfrm>
                  <a:off x="1047750" y="1466849"/>
                  <a:ext cx="3789293" cy="3385333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8" name="直角三角形 57"/>
                <p:cNvSpPr/>
                <p:nvPr/>
              </p:nvSpPr>
              <p:spPr>
                <a:xfrm rot="5400000">
                  <a:off x="1262797" y="1227660"/>
                  <a:ext cx="914400" cy="1360487"/>
                </a:xfrm>
                <a:prstGeom prst="rtTriangle">
                  <a:avLst/>
                </a:prstGeom>
                <a:solidFill>
                  <a:srgbClr val="E7C7A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6" name="文本框 55"/>
              <p:cNvSpPr txBox="1"/>
              <p:nvPr/>
            </p:nvSpPr>
            <p:spPr>
              <a:xfrm>
                <a:off x="1093832" y="1521814"/>
                <a:ext cx="13915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02</a:t>
                </a:r>
                <a:endParaRPr lang="zh-CN" altLang="en-US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sp>
          <p:nvSpPr>
            <p:cNvPr id="60" name="文本框 59"/>
            <p:cNvSpPr txBox="1"/>
            <p:nvPr/>
          </p:nvSpPr>
          <p:spPr>
            <a:xfrm>
              <a:off x="5566741" y="2301565"/>
              <a:ext cx="3797290" cy="2365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是研二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，在线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学习编程及产品经理相关课程，为就业做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准备。她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手写笔记较慢且凌乱，常需要课后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整理。使用腾讯课堂在线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笔记功能，可以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根据课程章节归整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所有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笔记形成课程独立笔记本，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标签功能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方便快速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定位知识点。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8279845" y="1769087"/>
            <a:ext cx="3826076" cy="3319827"/>
            <a:chOff x="3372137" y="3760174"/>
            <a:chExt cx="3826076" cy="3319827"/>
          </a:xfrm>
        </p:grpSpPr>
        <p:grpSp>
          <p:nvGrpSpPr>
            <p:cNvPr id="44" name="组合 43"/>
            <p:cNvGrpSpPr/>
            <p:nvPr/>
          </p:nvGrpSpPr>
          <p:grpSpPr>
            <a:xfrm>
              <a:off x="3372137" y="3760174"/>
              <a:ext cx="3797290" cy="3319827"/>
              <a:chOff x="1039753" y="1466849"/>
              <a:chExt cx="3797290" cy="3319827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1039753" y="1466849"/>
                <a:ext cx="3797290" cy="3319827"/>
                <a:chOff x="1039753" y="1466849"/>
                <a:chExt cx="3797290" cy="3319827"/>
              </a:xfrm>
            </p:grpSpPr>
            <p:sp>
              <p:nvSpPr>
                <p:cNvPr id="47" name="矩形 46"/>
                <p:cNvSpPr/>
                <p:nvPr/>
              </p:nvSpPr>
              <p:spPr>
                <a:xfrm>
                  <a:off x="1047750" y="1466849"/>
                  <a:ext cx="3789293" cy="3319827"/>
                </a:xfrm>
                <a:prstGeom prst="rect">
                  <a:avLst/>
                </a:prstGeom>
                <a:noFill/>
                <a:ln w="19050">
                  <a:solidFill>
                    <a:schemeClr val="bg1">
                      <a:lumMod val="6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直角三角形 52"/>
                <p:cNvSpPr/>
                <p:nvPr/>
              </p:nvSpPr>
              <p:spPr>
                <a:xfrm rot="5400000">
                  <a:off x="1262797" y="1252044"/>
                  <a:ext cx="914400" cy="1360487"/>
                </a:xfrm>
                <a:prstGeom prst="rtTriangle">
                  <a:avLst/>
                </a:prstGeom>
                <a:solidFill>
                  <a:srgbClr val="5261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6" name="文本框 45"/>
              <p:cNvSpPr txBox="1"/>
              <p:nvPr/>
            </p:nvSpPr>
            <p:spPr>
              <a:xfrm>
                <a:off x="1080580" y="1521814"/>
                <a:ext cx="139153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站酷快乐体2016修订版" panose="02010600030101010101" pitchFamily="2" charset="-122"/>
                    <a:ea typeface="站酷快乐体2016修订版" panose="02010600030101010101" pitchFamily="2" charset="-122"/>
                  </a:rPr>
                  <a:t>03</a:t>
                </a:r>
                <a:endParaRPr lang="zh-CN" altLang="en-US" sz="2800" dirty="0">
                  <a:solidFill>
                    <a:schemeClr val="bg1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endParaRPr>
              </a:p>
            </p:txBody>
          </p:sp>
        </p:grpSp>
        <p:sp>
          <p:nvSpPr>
            <p:cNvPr id="61" name="文本框 60"/>
            <p:cNvSpPr txBox="1"/>
            <p:nvPr/>
          </p:nvSpPr>
          <p:spPr>
            <a:xfrm>
              <a:off x="3441750" y="4612336"/>
              <a:ext cx="3756463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是大三学生，准备司法考试报名线上课程。听直播时记录关键词和对应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时间驻点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，课后点击时间驻点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快速</a:t>
              </a:r>
              <a:r>
                <a:rPr lang="zh-CN" altLang="en-US" sz="16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重难点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，整理课程完整笔记，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导出为</a:t>
              </a:r>
              <a:r>
                <a:rPr lang="en-US" altLang="zh-CN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PDF</a:t>
              </a:r>
              <a:r>
                <a:rPr lang="zh-CN" altLang="en-US" sz="16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后分类保存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6920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450639" y="2606119"/>
            <a:ext cx="4339399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竞</a:t>
            </a:r>
            <a:r>
              <a:rPr lang="zh-CN" altLang="en-US" sz="66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品分析</a:t>
            </a:r>
            <a:endParaRPr lang="en-US" altLang="zh-CN" sz="6600" dirty="0" smtClean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4480" y="3083852"/>
            <a:ext cx="25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PART.4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830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1783671" cy="548814"/>
            <a:chOff x="384176" y="265897"/>
            <a:chExt cx="1783671" cy="548814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25047" y="265897"/>
              <a:ext cx="13428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竞品分析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664873" y="3261886"/>
            <a:ext cx="10844955" cy="2515038"/>
            <a:chOff x="664873" y="1683898"/>
            <a:chExt cx="10844955" cy="2515038"/>
          </a:xfrm>
        </p:grpSpPr>
        <p:sp>
          <p:nvSpPr>
            <p:cNvPr id="5" name="矩形: 圆角 4"/>
            <p:cNvSpPr/>
            <p:nvPr/>
          </p:nvSpPr>
          <p:spPr>
            <a:xfrm>
              <a:off x="7068456" y="2249716"/>
              <a:ext cx="4441372" cy="1919558"/>
            </a:xfrm>
            <a:prstGeom prst="roundRect">
              <a:avLst/>
            </a:prstGeom>
            <a:noFill/>
            <a:ln w="19050">
              <a:solidFill>
                <a:srgbClr val="E7C7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: 圆角 16"/>
            <p:cNvSpPr/>
            <p:nvPr/>
          </p:nvSpPr>
          <p:spPr>
            <a:xfrm>
              <a:off x="682170" y="2249716"/>
              <a:ext cx="4441372" cy="1924346"/>
            </a:xfrm>
            <a:prstGeom prst="roundRect">
              <a:avLst/>
            </a:prstGeom>
            <a:noFill/>
            <a:ln w="19050">
              <a:solidFill>
                <a:srgbClr val="52618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64873" y="1683898"/>
              <a:ext cx="34442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竞品选择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6096000" y="1998373"/>
              <a:ext cx="1944913" cy="1944913"/>
              <a:chOff x="6096000" y="1998373"/>
              <a:chExt cx="1944913" cy="19449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3" name="菱形 2"/>
              <p:cNvSpPr/>
              <p:nvPr/>
            </p:nvSpPr>
            <p:spPr>
              <a:xfrm>
                <a:off x="6096000" y="1998373"/>
                <a:ext cx="1944913" cy="1944913"/>
              </a:xfrm>
              <a:prstGeom prst="diamond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菱形 20"/>
              <p:cNvSpPr/>
              <p:nvPr/>
            </p:nvSpPr>
            <p:spPr>
              <a:xfrm>
                <a:off x="6258456" y="2159798"/>
                <a:ext cx="1620000" cy="1620000"/>
              </a:xfrm>
              <a:prstGeom prst="diamond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6834456" y="2746398"/>
                <a:ext cx="468000" cy="396000"/>
                <a:chOff x="5252483" y="3398084"/>
                <a:chExt cx="341526" cy="382400"/>
              </a:xfrm>
              <a:solidFill>
                <a:schemeClr val="bg1"/>
              </a:solidFill>
            </p:grpSpPr>
            <p:sp>
              <p:nvSpPr>
                <p:cNvPr id="23" name="Freeform 120"/>
                <p:cNvSpPr/>
                <p:nvPr/>
              </p:nvSpPr>
              <p:spPr>
                <a:xfrm>
                  <a:off x="5294132" y="3514192"/>
                  <a:ext cx="15146" cy="148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2960" y="21600"/>
                      </a:moveTo>
                      <a:cubicBezTo>
                        <a:pt x="17280" y="21600"/>
                        <a:pt x="21600" y="20736"/>
                        <a:pt x="21600" y="20304"/>
                      </a:cubicBezTo>
                      <a:cubicBezTo>
                        <a:pt x="21600" y="1296"/>
                        <a:pt x="21600" y="1296"/>
                        <a:pt x="21600" y="1296"/>
                      </a:cubicBezTo>
                      <a:cubicBezTo>
                        <a:pt x="21600" y="432"/>
                        <a:pt x="17280" y="0"/>
                        <a:pt x="12960" y="0"/>
                      </a:cubicBezTo>
                      <a:cubicBezTo>
                        <a:pt x="4320" y="0"/>
                        <a:pt x="0" y="432"/>
                        <a:pt x="0" y="1296"/>
                      </a:cubicBezTo>
                      <a:cubicBezTo>
                        <a:pt x="0" y="20304"/>
                        <a:pt x="0" y="20304"/>
                        <a:pt x="0" y="20304"/>
                      </a:cubicBezTo>
                      <a:cubicBezTo>
                        <a:pt x="0" y="20736"/>
                        <a:pt x="4320" y="21600"/>
                        <a:pt x="12960" y="2160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4" name="Freeform 121"/>
                <p:cNvSpPr/>
                <p:nvPr/>
              </p:nvSpPr>
              <p:spPr>
                <a:xfrm>
                  <a:off x="5383736" y="3514192"/>
                  <a:ext cx="15146" cy="1489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8640" y="21600"/>
                      </a:moveTo>
                      <a:cubicBezTo>
                        <a:pt x="17280" y="21600"/>
                        <a:pt x="21600" y="20736"/>
                        <a:pt x="21600" y="20304"/>
                      </a:cubicBezTo>
                      <a:cubicBezTo>
                        <a:pt x="21600" y="1296"/>
                        <a:pt x="21600" y="1296"/>
                        <a:pt x="21600" y="1296"/>
                      </a:cubicBezTo>
                      <a:cubicBezTo>
                        <a:pt x="21600" y="432"/>
                        <a:pt x="17280" y="0"/>
                        <a:pt x="8640" y="0"/>
                      </a:cubicBezTo>
                      <a:cubicBezTo>
                        <a:pt x="4320" y="0"/>
                        <a:pt x="0" y="432"/>
                        <a:pt x="0" y="1296"/>
                      </a:cubicBezTo>
                      <a:cubicBezTo>
                        <a:pt x="0" y="20304"/>
                        <a:pt x="0" y="20304"/>
                        <a:pt x="0" y="20304"/>
                      </a:cubicBezTo>
                      <a:cubicBezTo>
                        <a:pt x="0" y="20736"/>
                        <a:pt x="4320" y="21600"/>
                        <a:pt x="8640" y="2160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6" name="Freeform 122"/>
                <p:cNvSpPr/>
                <p:nvPr/>
              </p:nvSpPr>
              <p:spPr>
                <a:xfrm>
                  <a:off x="5506154" y="3516716"/>
                  <a:ext cx="30289" cy="14387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6480" y="0"/>
                      </a:moveTo>
                      <a:cubicBezTo>
                        <a:pt x="2160" y="0"/>
                        <a:pt x="0" y="450"/>
                        <a:pt x="0" y="1350"/>
                      </a:cubicBezTo>
                      <a:cubicBezTo>
                        <a:pt x="12960" y="20700"/>
                        <a:pt x="12960" y="20700"/>
                        <a:pt x="12960" y="20700"/>
                      </a:cubicBezTo>
                      <a:cubicBezTo>
                        <a:pt x="12960" y="21150"/>
                        <a:pt x="15120" y="21600"/>
                        <a:pt x="17280" y="21600"/>
                      </a:cubicBezTo>
                      <a:cubicBezTo>
                        <a:pt x="21600" y="21600"/>
                        <a:pt x="21600" y="21150"/>
                        <a:pt x="21600" y="20250"/>
                      </a:cubicBezTo>
                      <a:cubicBezTo>
                        <a:pt x="10800" y="900"/>
                        <a:pt x="10800" y="900"/>
                        <a:pt x="10800" y="900"/>
                      </a:cubicBezTo>
                      <a:cubicBezTo>
                        <a:pt x="10800" y="450"/>
                        <a:pt x="8640" y="0"/>
                        <a:pt x="6480" y="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7" name="Freeform 123"/>
                <p:cNvSpPr/>
                <p:nvPr/>
              </p:nvSpPr>
              <p:spPr>
                <a:xfrm>
                  <a:off x="5252483" y="3398084"/>
                  <a:ext cx="188045" cy="382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9886" y="0"/>
                      </a:moveTo>
                      <a:cubicBezTo>
                        <a:pt x="2057" y="0"/>
                        <a:pt x="2057" y="0"/>
                        <a:pt x="2057" y="0"/>
                      </a:cubicBezTo>
                      <a:cubicBezTo>
                        <a:pt x="686" y="0"/>
                        <a:pt x="0" y="506"/>
                        <a:pt x="0" y="1013"/>
                      </a:cubicBezTo>
                      <a:cubicBezTo>
                        <a:pt x="0" y="20587"/>
                        <a:pt x="0" y="20587"/>
                        <a:pt x="0" y="20587"/>
                      </a:cubicBezTo>
                      <a:cubicBezTo>
                        <a:pt x="0" y="21094"/>
                        <a:pt x="686" y="21600"/>
                        <a:pt x="2057" y="21600"/>
                      </a:cubicBezTo>
                      <a:cubicBezTo>
                        <a:pt x="19886" y="21600"/>
                        <a:pt x="19886" y="21600"/>
                        <a:pt x="19886" y="21600"/>
                      </a:cubicBezTo>
                      <a:cubicBezTo>
                        <a:pt x="20914" y="21600"/>
                        <a:pt x="21600" y="21094"/>
                        <a:pt x="21600" y="20587"/>
                      </a:cubicBezTo>
                      <a:cubicBezTo>
                        <a:pt x="21600" y="1013"/>
                        <a:pt x="21600" y="1013"/>
                        <a:pt x="21600" y="1013"/>
                      </a:cubicBezTo>
                      <a:cubicBezTo>
                        <a:pt x="21600" y="506"/>
                        <a:pt x="20914" y="0"/>
                        <a:pt x="19886" y="0"/>
                      </a:cubicBezTo>
                      <a:close/>
                      <a:moveTo>
                        <a:pt x="9943" y="20756"/>
                      </a:moveTo>
                      <a:cubicBezTo>
                        <a:pt x="1371" y="20756"/>
                        <a:pt x="1371" y="20756"/>
                        <a:pt x="1371" y="20756"/>
                      </a:cubicBezTo>
                      <a:cubicBezTo>
                        <a:pt x="1371" y="844"/>
                        <a:pt x="1371" y="844"/>
                        <a:pt x="1371" y="844"/>
                      </a:cubicBezTo>
                      <a:cubicBezTo>
                        <a:pt x="9943" y="844"/>
                        <a:pt x="9943" y="844"/>
                        <a:pt x="9943" y="844"/>
                      </a:cubicBezTo>
                      <a:lnTo>
                        <a:pt x="9943" y="20756"/>
                      </a:lnTo>
                      <a:close/>
                      <a:moveTo>
                        <a:pt x="20229" y="20756"/>
                      </a:moveTo>
                      <a:cubicBezTo>
                        <a:pt x="11657" y="20756"/>
                        <a:pt x="11657" y="20756"/>
                        <a:pt x="11657" y="20756"/>
                      </a:cubicBezTo>
                      <a:cubicBezTo>
                        <a:pt x="11657" y="844"/>
                        <a:pt x="11657" y="844"/>
                        <a:pt x="11657" y="844"/>
                      </a:cubicBezTo>
                      <a:cubicBezTo>
                        <a:pt x="20229" y="844"/>
                        <a:pt x="20229" y="844"/>
                        <a:pt x="20229" y="844"/>
                      </a:cubicBezTo>
                      <a:lnTo>
                        <a:pt x="20229" y="20756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28" name="Freeform 124"/>
                <p:cNvSpPr/>
                <p:nvPr/>
              </p:nvSpPr>
              <p:spPr>
                <a:xfrm>
                  <a:off x="5449362" y="3398084"/>
                  <a:ext cx="144647" cy="382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342" h="21600" extrusionOk="0">
                      <a:moveTo>
                        <a:pt x="14988" y="844"/>
                      </a:moveTo>
                      <a:cubicBezTo>
                        <a:pt x="14547" y="338"/>
                        <a:pt x="13224" y="0"/>
                        <a:pt x="11902" y="0"/>
                      </a:cubicBezTo>
                      <a:cubicBezTo>
                        <a:pt x="2204" y="506"/>
                        <a:pt x="2204" y="506"/>
                        <a:pt x="2204" y="506"/>
                      </a:cubicBezTo>
                      <a:cubicBezTo>
                        <a:pt x="1322" y="506"/>
                        <a:pt x="441" y="1013"/>
                        <a:pt x="0" y="1350"/>
                      </a:cubicBezTo>
                      <a:cubicBezTo>
                        <a:pt x="6612" y="20756"/>
                        <a:pt x="6612" y="20756"/>
                        <a:pt x="6612" y="20756"/>
                      </a:cubicBezTo>
                      <a:cubicBezTo>
                        <a:pt x="6612" y="21262"/>
                        <a:pt x="7935" y="21600"/>
                        <a:pt x="9257" y="21600"/>
                      </a:cubicBezTo>
                      <a:cubicBezTo>
                        <a:pt x="18955" y="21094"/>
                        <a:pt x="18955" y="21094"/>
                        <a:pt x="18955" y="21094"/>
                      </a:cubicBezTo>
                      <a:cubicBezTo>
                        <a:pt x="19837" y="21094"/>
                        <a:pt x="20278" y="20925"/>
                        <a:pt x="20718" y="20756"/>
                      </a:cubicBezTo>
                      <a:cubicBezTo>
                        <a:pt x="21159" y="20587"/>
                        <a:pt x="21600" y="20250"/>
                        <a:pt x="21159" y="20081"/>
                      </a:cubicBezTo>
                      <a:lnTo>
                        <a:pt x="14988" y="844"/>
                      </a:lnTo>
                      <a:close/>
                      <a:moveTo>
                        <a:pt x="8816" y="20925"/>
                      </a:moveTo>
                      <a:cubicBezTo>
                        <a:pt x="2204" y="1350"/>
                        <a:pt x="2204" y="1350"/>
                        <a:pt x="2204" y="1350"/>
                      </a:cubicBezTo>
                      <a:cubicBezTo>
                        <a:pt x="12784" y="675"/>
                        <a:pt x="12784" y="675"/>
                        <a:pt x="12784" y="675"/>
                      </a:cubicBezTo>
                      <a:cubicBezTo>
                        <a:pt x="19396" y="20250"/>
                        <a:pt x="19396" y="20250"/>
                        <a:pt x="19396" y="20250"/>
                      </a:cubicBezTo>
                      <a:lnTo>
                        <a:pt x="8816" y="20925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grpSp>
          <p:nvGrpSpPr>
            <p:cNvPr id="7" name="组合 6"/>
            <p:cNvGrpSpPr/>
            <p:nvPr/>
          </p:nvGrpSpPr>
          <p:grpSpPr>
            <a:xfrm>
              <a:off x="4151086" y="1998373"/>
              <a:ext cx="1872000" cy="1872000"/>
              <a:chOff x="4151086" y="1998373"/>
              <a:chExt cx="1872000" cy="1872000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2" name="菱形 11"/>
              <p:cNvSpPr/>
              <p:nvPr/>
            </p:nvSpPr>
            <p:spPr>
              <a:xfrm>
                <a:off x="4151086" y="1998373"/>
                <a:ext cx="1872000" cy="1872000"/>
              </a:xfrm>
              <a:prstGeom prst="diamond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菱形 19"/>
              <p:cNvSpPr/>
              <p:nvPr/>
            </p:nvSpPr>
            <p:spPr>
              <a:xfrm>
                <a:off x="4271627" y="2121698"/>
                <a:ext cx="1620000" cy="1620000"/>
              </a:xfrm>
              <a:prstGeom prst="diamond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4856051" y="2706122"/>
                <a:ext cx="476551" cy="476551"/>
                <a:chOff x="9816030" y="1103691"/>
                <a:chExt cx="382400" cy="382400"/>
              </a:xfrm>
              <a:solidFill>
                <a:schemeClr val="bg1"/>
              </a:solidFill>
            </p:grpSpPr>
            <p:sp>
              <p:nvSpPr>
                <p:cNvPr id="33" name="Freeform 217"/>
                <p:cNvSpPr/>
                <p:nvPr/>
              </p:nvSpPr>
              <p:spPr>
                <a:xfrm>
                  <a:off x="9816030" y="1103691"/>
                  <a:ext cx="382400" cy="38240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0587" y="1856"/>
                      </a:moveTo>
                      <a:cubicBezTo>
                        <a:pt x="17212" y="1856"/>
                        <a:pt x="17212" y="1856"/>
                        <a:pt x="17212" y="1856"/>
                      </a:cubicBezTo>
                      <a:cubicBezTo>
                        <a:pt x="17212" y="506"/>
                        <a:pt x="17212" y="506"/>
                        <a:pt x="17212" y="506"/>
                      </a:cubicBezTo>
                      <a:cubicBezTo>
                        <a:pt x="17212" y="338"/>
                        <a:pt x="17044" y="169"/>
                        <a:pt x="16875" y="169"/>
                      </a:cubicBezTo>
                      <a:cubicBezTo>
                        <a:pt x="16706" y="169"/>
                        <a:pt x="16537" y="338"/>
                        <a:pt x="16537" y="506"/>
                      </a:cubicBezTo>
                      <a:cubicBezTo>
                        <a:pt x="16537" y="1856"/>
                        <a:pt x="16537" y="1856"/>
                        <a:pt x="16537" y="1856"/>
                      </a:cubicBezTo>
                      <a:cubicBezTo>
                        <a:pt x="11137" y="1856"/>
                        <a:pt x="11137" y="1856"/>
                        <a:pt x="11137" y="1856"/>
                      </a:cubicBezTo>
                      <a:cubicBezTo>
                        <a:pt x="11137" y="506"/>
                        <a:pt x="11137" y="506"/>
                        <a:pt x="11137" y="506"/>
                      </a:cubicBezTo>
                      <a:cubicBezTo>
                        <a:pt x="11137" y="338"/>
                        <a:pt x="10969" y="169"/>
                        <a:pt x="10800" y="169"/>
                      </a:cubicBezTo>
                      <a:cubicBezTo>
                        <a:pt x="10631" y="169"/>
                        <a:pt x="10462" y="338"/>
                        <a:pt x="10462" y="506"/>
                      </a:cubicBezTo>
                      <a:cubicBezTo>
                        <a:pt x="10462" y="1856"/>
                        <a:pt x="10462" y="1856"/>
                        <a:pt x="10462" y="1856"/>
                      </a:cubicBezTo>
                      <a:cubicBezTo>
                        <a:pt x="5063" y="1856"/>
                        <a:pt x="5063" y="1856"/>
                        <a:pt x="5063" y="1856"/>
                      </a:cubicBezTo>
                      <a:cubicBezTo>
                        <a:pt x="5063" y="338"/>
                        <a:pt x="5063" y="338"/>
                        <a:pt x="5063" y="338"/>
                      </a:cubicBezTo>
                      <a:cubicBezTo>
                        <a:pt x="5063" y="169"/>
                        <a:pt x="4894" y="0"/>
                        <a:pt x="4725" y="0"/>
                      </a:cubicBezTo>
                      <a:cubicBezTo>
                        <a:pt x="4556" y="0"/>
                        <a:pt x="4388" y="169"/>
                        <a:pt x="4388" y="338"/>
                      </a:cubicBezTo>
                      <a:cubicBezTo>
                        <a:pt x="4388" y="1856"/>
                        <a:pt x="4388" y="1856"/>
                        <a:pt x="4388" y="1856"/>
                      </a:cubicBezTo>
                      <a:cubicBezTo>
                        <a:pt x="1013" y="1856"/>
                        <a:pt x="1013" y="1856"/>
                        <a:pt x="1013" y="1856"/>
                      </a:cubicBezTo>
                      <a:cubicBezTo>
                        <a:pt x="506" y="1856"/>
                        <a:pt x="0" y="2363"/>
                        <a:pt x="0" y="2869"/>
                      </a:cubicBezTo>
                      <a:cubicBezTo>
                        <a:pt x="0" y="20587"/>
                        <a:pt x="0" y="20587"/>
                        <a:pt x="0" y="20587"/>
                      </a:cubicBezTo>
                      <a:cubicBezTo>
                        <a:pt x="0" y="21094"/>
                        <a:pt x="506" y="21600"/>
                        <a:pt x="1013" y="21600"/>
                      </a:cubicBezTo>
                      <a:cubicBezTo>
                        <a:pt x="20587" y="21600"/>
                        <a:pt x="20587" y="21600"/>
                        <a:pt x="20587" y="21600"/>
                      </a:cubicBezTo>
                      <a:cubicBezTo>
                        <a:pt x="21094" y="21600"/>
                        <a:pt x="21600" y="21094"/>
                        <a:pt x="21600" y="20587"/>
                      </a:cubicBezTo>
                      <a:cubicBezTo>
                        <a:pt x="21600" y="2869"/>
                        <a:pt x="21600" y="2869"/>
                        <a:pt x="21600" y="2869"/>
                      </a:cubicBezTo>
                      <a:cubicBezTo>
                        <a:pt x="21600" y="2363"/>
                        <a:pt x="21094" y="1856"/>
                        <a:pt x="20587" y="1856"/>
                      </a:cubicBezTo>
                      <a:close/>
                      <a:moveTo>
                        <a:pt x="20756" y="20756"/>
                      </a:moveTo>
                      <a:cubicBezTo>
                        <a:pt x="844" y="20756"/>
                        <a:pt x="844" y="20756"/>
                        <a:pt x="844" y="20756"/>
                      </a:cubicBezTo>
                      <a:cubicBezTo>
                        <a:pt x="844" y="7088"/>
                        <a:pt x="844" y="7088"/>
                        <a:pt x="844" y="7088"/>
                      </a:cubicBezTo>
                      <a:cubicBezTo>
                        <a:pt x="20756" y="7088"/>
                        <a:pt x="20756" y="7088"/>
                        <a:pt x="20756" y="7088"/>
                      </a:cubicBezTo>
                      <a:lnTo>
                        <a:pt x="20756" y="20756"/>
                      </a:lnTo>
                      <a:close/>
                      <a:moveTo>
                        <a:pt x="20756" y="6244"/>
                      </a:moveTo>
                      <a:cubicBezTo>
                        <a:pt x="844" y="6244"/>
                        <a:pt x="844" y="6244"/>
                        <a:pt x="844" y="6244"/>
                      </a:cubicBezTo>
                      <a:cubicBezTo>
                        <a:pt x="844" y="2700"/>
                        <a:pt x="844" y="2700"/>
                        <a:pt x="844" y="2700"/>
                      </a:cubicBezTo>
                      <a:cubicBezTo>
                        <a:pt x="4388" y="2700"/>
                        <a:pt x="4388" y="2700"/>
                        <a:pt x="4388" y="2700"/>
                      </a:cubicBezTo>
                      <a:cubicBezTo>
                        <a:pt x="4388" y="3881"/>
                        <a:pt x="4388" y="3881"/>
                        <a:pt x="4388" y="3881"/>
                      </a:cubicBezTo>
                      <a:cubicBezTo>
                        <a:pt x="4388" y="4219"/>
                        <a:pt x="4556" y="4388"/>
                        <a:pt x="4725" y="4388"/>
                      </a:cubicBezTo>
                      <a:cubicBezTo>
                        <a:pt x="4894" y="4388"/>
                        <a:pt x="5063" y="4219"/>
                        <a:pt x="5063" y="3881"/>
                      </a:cubicBezTo>
                      <a:cubicBezTo>
                        <a:pt x="5063" y="2700"/>
                        <a:pt x="5063" y="2700"/>
                        <a:pt x="5063" y="2700"/>
                      </a:cubicBezTo>
                      <a:cubicBezTo>
                        <a:pt x="10462" y="2700"/>
                        <a:pt x="10462" y="2700"/>
                        <a:pt x="10462" y="2700"/>
                      </a:cubicBezTo>
                      <a:cubicBezTo>
                        <a:pt x="10462" y="4219"/>
                        <a:pt x="10462" y="4219"/>
                        <a:pt x="10462" y="4219"/>
                      </a:cubicBezTo>
                      <a:cubicBezTo>
                        <a:pt x="10462" y="4388"/>
                        <a:pt x="10631" y="4556"/>
                        <a:pt x="10800" y="4556"/>
                      </a:cubicBezTo>
                      <a:cubicBezTo>
                        <a:pt x="10969" y="4556"/>
                        <a:pt x="11137" y="4388"/>
                        <a:pt x="11137" y="4219"/>
                      </a:cubicBezTo>
                      <a:cubicBezTo>
                        <a:pt x="11137" y="2700"/>
                        <a:pt x="11137" y="2700"/>
                        <a:pt x="11137" y="2700"/>
                      </a:cubicBezTo>
                      <a:cubicBezTo>
                        <a:pt x="16537" y="2700"/>
                        <a:pt x="16537" y="2700"/>
                        <a:pt x="16537" y="2700"/>
                      </a:cubicBezTo>
                      <a:cubicBezTo>
                        <a:pt x="16537" y="4219"/>
                        <a:pt x="16537" y="4219"/>
                        <a:pt x="16537" y="4219"/>
                      </a:cubicBezTo>
                      <a:cubicBezTo>
                        <a:pt x="16537" y="4388"/>
                        <a:pt x="16706" y="4556"/>
                        <a:pt x="16875" y="4556"/>
                      </a:cubicBezTo>
                      <a:cubicBezTo>
                        <a:pt x="17044" y="4556"/>
                        <a:pt x="17212" y="4388"/>
                        <a:pt x="17212" y="4219"/>
                      </a:cubicBezTo>
                      <a:cubicBezTo>
                        <a:pt x="17212" y="2700"/>
                        <a:pt x="17212" y="2700"/>
                        <a:pt x="17212" y="2700"/>
                      </a:cubicBezTo>
                      <a:cubicBezTo>
                        <a:pt x="20756" y="2700"/>
                        <a:pt x="20756" y="2700"/>
                        <a:pt x="20756" y="2700"/>
                      </a:cubicBezTo>
                      <a:lnTo>
                        <a:pt x="20756" y="6244"/>
                      </a:ln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4" name="Freeform 218"/>
                <p:cNvSpPr/>
                <p:nvPr/>
              </p:nvSpPr>
              <p:spPr>
                <a:xfrm>
                  <a:off x="9929614" y="1271543"/>
                  <a:ext cx="56792" cy="146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74" y="21600"/>
                      </a:moveTo>
                      <a:cubicBezTo>
                        <a:pt x="19326" y="21600"/>
                        <a:pt x="19326" y="21600"/>
                        <a:pt x="19326" y="21600"/>
                      </a:cubicBezTo>
                      <a:cubicBezTo>
                        <a:pt x="20463" y="21600"/>
                        <a:pt x="21600" y="21159"/>
                        <a:pt x="21600" y="20278"/>
                      </a:cubicBezTo>
                      <a:cubicBezTo>
                        <a:pt x="21600" y="19837"/>
                        <a:pt x="20463" y="19396"/>
                        <a:pt x="19326" y="19396"/>
                      </a:cubicBezTo>
                      <a:cubicBezTo>
                        <a:pt x="13642" y="19396"/>
                        <a:pt x="13642" y="19396"/>
                        <a:pt x="13642" y="19396"/>
                      </a:cubicBezTo>
                      <a:cubicBezTo>
                        <a:pt x="13642" y="882"/>
                        <a:pt x="13642" y="882"/>
                        <a:pt x="13642" y="882"/>
                      </a:cubicBezTo>
                      <a:cubicBezTo>
                        <a:pt x="13642" y="441"/>
                        <a:pt x="12505" y="0"/>
                        <a:pt x="10232" y="0"/>
                      </a:cubicBezTo>
                      <a:cubicBezTo>
                        <a:pt x="10232" y="0"/>
                        <a:pt x="9095" y="0"/>
                        <a:pt x="9095" y="0"/>
                      </a:cubicBezTo>
                      <a:cubicBezTo>
                        <a:pt x="2274" y="2645"/>
                        <a:pt x="2274" y="2645"/>
                        <a:pt x="2274" y="2645"/>
                      </a:cubicBezTo>
                      <a:cubicBezTo>
                        <a:pt x="2274" y="2645"/>
                        <a:pt x="2274" y="3527"/>
                        <a:pt x="2274" y="3967"/>
                      </a:cubicBezTo>
                      <a:cubicBezTo>
                        <a:pt x="3411" y="3967"/>
                        <a:pt x="4547" y="4408"/>
                        <a:pt x="5684" y="3967"/>
                      </a:cubicBezTo>
                      <a:cubicBezTo>
                        <a:pt x="7958" y="3527"/>
                        <a:pt x="7958" y="3527"/>
                        <a:pt x="7958" y="3527"/>
                      </a:cubicBezTo>
                      <a:cubicBezTo>
                        <a:pt x="7958" y="19396"/>
                        <a:pt x="7958" y="19396"/>
                        <a:pt x="7958" y="19396"/>
                      </a:cubicBezTo>
                      <a:cubicBezTo>
                        <a:pt x="2274" y="19396"/>
                        <a:pt x="2274" y="19396"/>
                        <a:pt x="2274" y="19396"/>
                      </a:cubicBezTo>
                      <a:cubicBezTo>
                        <a:pt x="1137" y="19396"/>
                        <a:pt x="0" y="19837"/>
                        <a:pt x="0" y="20278"/>
                      </a:cubicBezTo>
                      <a:cubicBezTo>
                        <a:pt x="0" y="21159"/>
                        <a:pt x="1137" y="21600"/>
                        <a:pt x="2274" y="2160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  <p:sp>
              <p:nvSpPr>
                <p:cNvPr id="35" name="Freeform 219"/>
                <p:cNvSpPr/>
                <p:nvPr/>
              </p:nvSpPr>
              <p:spPr>
                <a:xfrm>
                  <a:off x="10028053" y="1271543"/>
                  <a:ext cx="56792" cy="14639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274" y="21600"/>
                      </a:moveTo>
                      <a:cubicBezTo>
                        <a:pt x="19326" y="21600"/>
                        <a:pt x="19326" y="21600"/>
                        <a:pt x="19326" y="21600"/>
                      </a:cubicBezTo>
                      <a:cubicBezTo>
                        <a:pt x="20463" y="21600"/>
                        <a:pt x="21600" y="21159"/>
                        <a:pt x="21600" y="20278"/>
                      </a:cubicBezTo>
                      <a:cubicBezTo>
                        <a:pt x="21600" y="19837"/>
                        <a:pt x="20463" y="19396"/>
                        <a:pt x="19326" y="19396"/>
                      </a:cubicBezTo>
                      <a:cubicBezTo>
                        <a:pt x="13642" y="19396"/>
                        <a:pt x="13642" y="19396"/>
                        <a:pt x="13642" y="19396"/>
                      </a:cubicBezTo>
                      <a:cubicBezTo>
                        <a:pt x="13642" y="882"/>
                        <a:pt x="13642" y="882"/>
                        <a:pt x="13642" y="882"/>
                      </a:cubicBezTo>
                      <a:cubicBezTo>
                        <a:pt x="13642" y="441"/>
                        <a:pt x="12505" y="0"/>
                        <a:pt x="11368" y="0"/>
                      </a:cubicBezTo>
                      <a:cubicBezTo>
                        <a:pt x="10232" y="0"/>
                        <a:pt x="10232" y="0"/>
                        <a:pt x="9095" y="0"/>
                      </a:cubicBezTo>
                      <a:cubicBezTo>
                        <a:pt x="3411" y="2645"/>
                        <a:pt x="3411" y="2645"/>
                        <a:pt x="3411" y="2645"/>
                      </a:cubicBezTo>
                      <a:cubicBezTo>
                        <a:pt x="2274" y="2645"/>
                        <a:pt x="2274" y="3527"/>
                        <a:pt x="3411" y="3967"/>
                      </a:cubicBezTo>
                      <a:cubicBezTo>
                        <a:pt x="3411" y="3967"/>
                        <a:pt x="5684" y="4408"/>
                        <a:pt x="5684" y="3967"/>
                      </a:cubicBezTo>
                      <a:cubicBezTo>
                        <a:pt x="7958" y="3527"/>
                        <a:pt x="7958" y="3527"/>
                        <a:pt x="7958" y="3527"/>
                      </a:cubicBezTo>
                      <a:cubicBezTo>
                        <a:pt x="7958" y="19396"/>
                        <a:pt x="7958" y="19396"/>
                        <a:pt x="7958" y="19396"/>
                      </a:cubicBezTo>
                      <a:cubicBezTo>
                        <a:pt x="2274" y="19396"/>
                        <a:pt x="2274" y="19396"/>
                        <a:pt x="2274" y="19396"/>
                      </a:cubicBezTo>
                      <a:cubicBezTo>
                        <a:pt x="1137" y="19396"/>
                        <a:pt x="0" y="19837"/>
                        <a:pt x="0" y="20278"/>
                      </a:cubicBezTo>
                      <a:cubicBezTo>
                        <a:pt x="0" y="21159"/>
                        <a:pt x="1137" y="21600"/>
                        <a:pt x="2274" y="21600"/>
                      </a:cubicBezTo>
                      <a:close/>
                    </a:path>
                  </a:pathLst>
                </a:custGeom>
                <a:grpFill/>
                <a:ln w="12700" cap="flat">
                  <a:solidFill>
                    <a:schemeClr val="bg1"/>
                  </a:solidFill>
                  <a:miter lim="400000"/>
                </a:ln>
                <a:effectLst/>
              </p:spPr>
              <p:txBody>
                <a:bodyPr wrap="square" lIns="91439" tIns="91439" rIns="91439" bIns="91439" numCol="1" anchor="t">
                  <a:noAutofit/>
                </a:bodyPr>
                <a:lstStyle/>
                <a:p>
                  <a:endParaRPr/>
                </a:p>
              </p:txBody>
            </p:sp>
          </p:grpSp>
        </p:grpSp>
        <p:sp>
          <p:nvSpPr>
            <p:cNvPr id="40" name="文本框 39"/>
            <p:cNvSpPr txBox="1"/>
            <p:nvPr/>
          </p:nvSpPr>
          <p:spPr>
            <a:xfrm>
              <a:off x="919703" y="2444610"/>
              <a:ext cx="3432488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/>
              <a:endParaRPr lang="en-US" altLang="zh-CN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直接竞品：慕课网、粉笔网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endParaRPr lang="en-US" altLang="zh-CN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r>
                <a:rPr lang="zh-CN" altLang="en-US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产品形式和目标</a:t>
              </a:r>
              <a:r>
                <a:rPr lang="zh-CN" altLang="en-US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用户群高度</a:t>
              </a:r>
              <a:r>
                <a:rPr lang="zh-CN" altLang="en-US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相似，且已提供笔记功能</a:t>
              </a:r>
            </a:p>
            <a:p>
              <a:pPr algn="l"/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952284" y="2359079"/>
              <a:ext cx="343485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/>
              <a:endParaRPr lang="en-US" altLang="zh-CN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间接竞品：印象笔记</a:t>
              </a:r>
              <a:endPara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endParaRPr lang="en-US" altLang="zh-CN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r>
                <a:rPr lang="zh-CN" altLang="en-US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核心功能（在线笔记）头部产品</a:t>
              </a:r>
              <a:endParaRPr lang="en-US" altLang="zh-CN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  <a:p>
              <a:pPr algn="l"/>
              <a:endPara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6" name="文本框 35"/>
          <p:cNvSpPr txBox="1"/>
          <p:nvPr>
            <p:custDataLst>
              <p:tags r:id="rId1"/>
            </p:custDataLst>
          </p:nvPr>
        </p:nvSpPr>
        <p:spPr>
          <a:xfrm>
            <a:off x="709893" y="1932669"/>
            <a:ext cx="10677244" cy="1082675"/>
          </a:xfrm>
          <a:prstGeom prst="rect">
            <a:avLst/>
          </a:prstGeom>
          <a:noFill/>
        </p:spPr>
        <p:txBody>
          <a:bodyPr wrap="square" lIns="91440" tIns="45720" rIns="91440" bIns="45720" rtlCol="0" anchor="t" anchorCtr="0"/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pc="150" noProof="1">
                <a:solidFill>
                  <a:srgbClr val="000000">
                    <a:lumMod val="85000"/>
                    <a:lumOff val="1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熟悉现有网课笔记功能的优劣，</a:t>
            </a:r>
            <a:r>
              <a:rPr lang="zh-CN" altLang="en-US" spc="15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帮助形成腾讯课堂笔记工具的基础功能列表与重点突破方向，</a:t>
            </a:r>
            <a:r>
              <a:rPr lang="zh-CN" altLang="en-US" spc="150" noProof="1"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进一步借鉴核心功能设计，</a:t>
            </a:r>
            <a:r>
              <a:rPr lang="zh-CN" altLang="en-US" spc="150" noProof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为迭代优化提供思路</a:t>
            </a:r>
            <a:endParaRPr kumimoji="0" lang="zh-CN" altLang="en-US" kern="1200" cap="none" spc="150" normalizeH="0" baseline="0" noProof="1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>
              <a:lnSpc>
                <a:spcPct val="120000"/>
              </a:lnSpc>
            </a:pPr>
            <a:endParaRPr kumimoji="0" lang="zh-CN" altLang="en-US" sz="1600" kern="1200" cap="none" spc="150" normalizeH="0" baseline="0" noProof="1">
              <a:solidFill>
                <a:srgbClr val="000000">
                  <a:lumMod val="85000"/>
                  <a:lumOff val="1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Arial" panose="020B060402020202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82170" y="1403103"/>
            <a:ext cx="12646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分析目的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1152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833" name="组合 1"/>
          <p:cNvGrpSpPr/>
          <p:nvPr/>
        </p:nvGrpSpPr>
        <p:grpSpPr>
          <a:xfrm>
            <a:off x="346075" y="323850"/>
            <a:ext cx="3544887" cy="398463"/>
            <a:chOff x="545" y="509"/>
            <a:chExt cx="5582" cy="628"/>
          </a:xfrm>
        </p:grpSpPr>
        <p:sp>
          <p:nvSpPr>
            <p:cNvPr id="3" name="等腰三角形 2"/>
            <p:cNvSpPr/>
            <p:nvPr/>
          </p:nvSpPr>
          <p:spPr>
            <a:xfrm rot="10800000">
              <a:off x="545" y="644"/>
              <a:ext cx="595" cy="403"/>
            </a:xfrm>
            <a:prstGeom prst="triangle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20835" name="文本框 4"/>
            <p:cNvSpPr txBox="1"/>
            <p:nvPr/>
          </p:nvSpPr>
          <p:spPr>
            <a:xfrm>
              <a:off x="1239" y="509"/>
              <a:ext cx="488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0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竞品</a:t>
              </a:r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 </a:t>
              </a:r>
              <a:r>
                <a:rPr lang="en-US" altLang="zh-CN" sz="20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 </a:t>
              </a:r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直接竞品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11" name="表格 10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49661765"/>
              </p:ext>
            </p:extLst>
          </p:nvPr>
        </p:nvGraphicFramePr>
        <p:xfrm>
          <a:off x="535004" y="939946"/>
          <a:ext cx="6589499" cy="48307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5499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320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0800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152000">
                  <a:extLst>
                    <a:ext uri="{9D8B030D-6E8A-4147-A177-3AD203B41FA5}">
                      <a16:colId xmlns:a16="http://schemas.microsoft.com/office/drawing/2014/main" xmlns="" val="3375381945"/>
                    </a:ext>
                  </a:extLst>
                </a:gridCol>
              </a:tblGrid>
              <a:tr h="640041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功能点</a:t>
                      </a:r>
                    </a:p>
                  </a:txBody>
                  <a:tcPr marL="91455" marR="91455" marT="45717" marB="4571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慕课网</a:t>
                      </a:r>
                    </a:p>
                  </a:txBody>
                  <a:tcPr marL="91455" marR="91455" marT="45717" marB="4571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网易云课堂</a:t>
                      </a:r>
                    </a:p>
                  </a:txBody>
                  <a:tcPr marL="91455" marR="91455" marT="45717" marB="4571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/>
                        <a:t>粉笔网</a:t>
                      </a:r>
                    </a:p>
                  </a:txBody>
                  <a:tcPr marL="91455" marR="91455" marT="45717" marB="45717"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 smtClean="0"/>
                        <a:t>腾讯课堂</a:t>
                      </a:r>
                      <a:endParaRPr lang="zh-CN" altLang="en-US" sz="1800" dirty="0"/>
                    </a:p>
                  </a:txBody>
                  <a:tcPr marL="91455" marR="91455" marT="45717" marB="4571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笔记删改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导出笔记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  <a:buNone/>
                      </a:pPr>
                      <a:r>
                        <a:rPr lang="zh-CN" altLang="en-US" sz="1800" b="1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章节化梳理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（自动）截图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笔记列表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时间驻点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笔记搜索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笔记模板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笔记标签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切换语言格式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80977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自动暂停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0" dirty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×</a:t>
                      </a:r>
                    </a:p>
                  </a:txBody>
                  <a:tcPr marL="12700" marR="12700" marT="1270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0" dirty="0" smtClean="0">
                          <a:solidFill>
                            <a:schemeClr val="tx1"/>
                          </a:solidFill>
                          <a:latin typeface="等线" panose="02010600030101010101" pitchFamily="2" charset="-122"/>
                          <a:ea typeface="+mn-ea"/>
                        </a:rPr>
                        <a:t>√</a:t>
                      </a:r>
                    </a:p>
                  </a:txBody>
                  <a:tcPr marL="12700" marR="12700" marT="12700" anchor="ctr"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</a:tbl>
          </a:graphicData>
        </a:graphic>
      </p:graphicFrame>
      <p:sp>
        <p:nvSpPr>
          <p:cNvPr id="8" name="文本框 18"/>
          <p:cNvSpPr txBox="1"/>
          <p:nvPr>
            <p:custDataLst>
              <p:tags r:id="rId2"/>
            </p:custDataLst>
          </p:nvPr>
        </p:nvSpPr>
        <p:spPr>
          <a:xfrm>
            <a:off x="7727326" y="939946"/>
            <a:ext cx="2758289" cy="2626254"/>
          </a:xfrm>
          <a:prstGeom prst="rect">
            <a:avLst/>
          </a:prstGeom>
          <a:noFill/>
          <a:ln w="9525">
            <a:noFill/>
          </a:ln>
        </p:spPr>
        <p:txBody>
          <a:bodyPr wrap="square" lIns="91440" tIns="45720" rIns="91440" bIns="45720" anchor="t"/>
          <a:lstStyle/>
          <a:p>
            <a:pPr eaLnBrk="0" hangingPunct="0">
              <a:lnSpc>
                <a:spcPct val="130000"/>
              </a:lnSpc>
              <a:buSzTx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小结：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eaLnBrk="0" hangingPunct="0">
              <a:lnSpc>
                <a:spcPct val="130000"/>
              </a:lnSpc>
              <a:buSzTx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buSzTx/>
              <a:buAutoNum type="arabicParenR"/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基础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功能成熟，但关键的用户痛点没有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解决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buFontTx/>
              <a:buAutoNum type="arabicParenR"/>
            </a:pP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笔记梳理与导出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对用户体验影响最大，也是本次的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重点突破</a:t>
            </a:r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等线" panose="02010600030101010101" pitchFamily="2" charset="-122"/>
              </a:rPr>
              <a:t>方向</a:t>
            </a:r>
            <a:endParaRPr lang="en-US" altLang="zh-CN" sz="2400" b="1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marL="342900" indent="-342900" eaLnBrk="0" hangingPunct="0">
              <a:lnSpc>
                <a:spcPct val="130000"/>
              </a:lnSpc>
              <a:buFontTx/>
              <a:buAutoNum type="arabicParenR"/>
            </a:pPr>
            <a:endParaRPr lang="en-US" altLang="zh-CN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eaLnBrk="0" hangingPunct="0">
              <a:lnSpc>
                <a:spcPct val="130000"/>
              </a:lnSpc>
            </a:pP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0" hangingPunct="0">
              <a:lnSpc>
                <a:spcPct val="130000"/>
              </a:lnSpc>
              <a:buSzTx/>
            </a:pP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  <a:sym typeface="等线" panose="02010600030101010101" pitchFamily="2" charset="-122"/>
            </a:endParaRPr>
          </a:p>
          <a:p>
            <a:pPr eaLnBrk="0" hangingPunct="0">
              <a:lnSpc>
                <a:spcPct val="130000"/>
              </a:lnSpc>
              <a:buSzTx/>
            </a:pPr>
            <a:endParaRPr lang="zh-CN" altLang="en-US" sz="1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523831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617" name="组合 1"/>
          <p:cNvGrpSpPr/>
          <p:nvPr/>
        </p:nvGrpSpPr>
        <p:grpSpPr>
          <a:xfrm>
            <a:off x="346075" y="323850"/>
            <a:ext cx="3544888" cy="398463"/>
            <a:chOff x="545" y="509"/>
            <a:chExt cx="5582" cy="628"/>
          </a:xfrm>
        </p:grpSpPr>
        <p:sp>
          <p:nvSpPr>
            <p:cNvPr id="3" name="等腰三角形 2"/>
            <p:cNvSpPr/>
            <p:nvPr/>
          </p:nvSpPr>
          <p:spPr>
            <a:xfrm rot="10800000">
              <a:off x="545" y="644"/>
              <a:ext cx="595" cy="403"/>
            </a:xfrm>
            <a:prstGeom prst="triangle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1619" name="文本框 4"/>
            <p:cNvSpPr txBox="1"/>
            <p:nvPr/>
          </p:nvSpPr>
          <p:spPr>
            <a:xfrm>
              <a:off x="1239" y="509"/>
              <a:ext cx="4888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0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竞品</a:t>
              </a:r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 </a:t>
              </a:r>
              <a:r>
                <a:rPr lang="en-US" altLang="zh-CN" sz="20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 </a:t>
              </a:r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间接竞品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1620" name="文本框 7"/>
          <p:cNvSpPr txBox="1"/>
          <p:nvPr/>
        </p:nvSpPr>
        <p:spPr>
          <a:xfrm>
            <a:off x="658553" y="1121218"/>
            <a:ext cx="4114800" cy="3683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印象笔记</a:t>
            </a:r>
            <a:r>
              <a:rPr lang="zh-CN" altLang="en-US" b="1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编辑器</a:t>
            </a:r>
            <a:endParaRPr lang="zh-CN" altLang="en-US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表格 11"/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56505040"/>
              </p:ext>
            </p:extLst>
          </p:nvPr>
        </p:nvGraphicFramePr>
        <p:xfrm>
          <a:off x="723900" y="1765300"/>
          <a:ext cx="7149465" cy="3444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32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55333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6288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21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优点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缺点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12103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工具栏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功能全面、排版高效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边播边记场景下，有些功能操作时间过长（例如，插入链接、附件等），用户使用概率小。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93091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笔记标签系统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支持添加多个自定义标签，并且可按标签查找。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没有提供网课笔记常用标签选项（例如，重点、难点标签）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9309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外链视频播放</a:t>
                      </a:r>
                    </a:p>
                    <a:p>
                      <a:pPr algn="ctr">
                        <a:buNone/>
                      </a:pP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并记录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可在用户惯用笔记软件中实现网课视频的笔记记录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但是视频和笔记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缺少互动，</a:t>
                      </a:r>
                      <a:r>
                        <a:rPr lang="zh-CN" altLang="en-US" sz="1800" dirty="0">
                          <a:solidFill>
                            <a:srgbClr val="FF0000"/>
                          </a:solidFill>
                          <a:latin typeface="等线" panose="02010600030101010101" pitchFamily="2" charset="-122"/>
                          <a:ea typeface="等线" panose="02010600030101010101" pitchFamily="2" charset="-122"/>
                          <a:sym typeface="+mn-ea"/>
                        </a:rPr>
                        <a:t>用户体验并没有质的提升。</a:t>
                      </a:r>
                      <a:endParaRPr lang="zh-CN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11643" name="矩形 8"/>
          <p:cNvSpPr/>
          <p:nvPr/>
        </p:nvSpPr>
        <p:spPr>
          <a:xfrm>
            <a:off x="8232839" y="1765300"/>
            <a:ext cx="3446462" cy="34163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印象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笔记的编辑器功能强大，</a:t>
            </a:r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工具栏和标签功能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都值得借鉴</a:t>
            </a:r>
            <a:r>
              <a:rPr lang="zh-CN" altLang="en-US" dirty="0" smtClean="0"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。</a:t>
            </a:r>
            <a:endParaRPr lang="en-US" altLang="zh-CN" dirty="0" smtClean="0"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 最近上线的边播边记功能侧面</a:t>
            </a:r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证明了在线教育用户对笔记功能的需求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，用户追求快速高效地记笔记，需要依据</a:t>
            </a:r>
            <a:r>
              <a:rPr lang="zh-CN" altLang="en-US" b="1" dirty="0">
                <a:solidFill>
                  <a:srgbClr val="FF0000"/>
                </a:solidFill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场景对功能进行优化</a:t>
            </a:r>
            <a:r>
              <a:rPr lang="zh-CN" altLang="en-US" b="1" dirty="0" smtClean="0">
                <a:latin typeface="等线" panose="02010600030101010101" pitchFamily="2" charset="-122"/>
                <a:ea typeface="等线" panose="02010600030101010101" pitchFamily="2" charset="-122"/>
                <a:sym typeface="等线" panose="02010600030101010101" pitchFamily="2" charset="-122"/>
              </a:rPr>
              <a:t>。</a:t>
            </a:r>
            <a:endParaRPr lang="zh-CN" altLang="en-US" dirty="0">
              <a:latin typeface="等线" panose="02010600030101010101" pitchFamily="2" charset="-122"/>
              <a:ea typeface="等线" panose="02010600030101010101" pitchFamily="2" charset="-122"/>
              <a:sym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845514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: 形状 3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6076" y="323047"/>
            <a:ext cx="1782762" cy="548814"/>
            <a:chOff x="384176" y="265897"/>
            <a:chExt cx="1782762" cy="548814"/>
          </a:xfrm>
        </p:grpSpPr>
        <p:grpSp>
          <p:nvGrpSpPr>
            <p:cNvPr id="16" name="组合 15"/>
            <p:cNvGrpSpPr/>
            <p:nvPr/>
          </p:nvGrpSpPr>
          <p:grpSpPr>
            <a:xfrm>
              <a:off x="384176" y="307549"/>
              <a:ext cx="377371" cy="507162"/>
              <a:chOff x="899886" y="361978"/>
              <a:chExt cx="377371" cy="507162"/>
            </a:xfrm>
          </p:grpSpPr>
          <p:sp>
            <p:nvSpPr>
              <p:cNvPr id="14" name="等腰三角形 13"/>
              <p:cNvSpPr/>
              <p:nvPr/>
            </p:nvSpPr>
            <p:spPr>
              <a:xfrm>
                <a:off x="899886" y="613178"/>
                <a:ext cx="377371" cy="255962"/>
              </a:xfrm>
              <a:prstGeom prst="triangle">
                <a:avLst/>
              </a:prstGeom>
              <a:solidFill>
                <a:srgbClr val="52618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等腰三角形 14"/>
              <p:cNvSpPr/>
              <p:nvPr/>
            </p:nvSpPr>
            <p:spPr>
              <a:xfrm rot="10800000">
                <a:off x="899886" y="361978"/>
                <a:ext cx="377371" cy="255962"/>
              </a:xfrm>
              <a:prstGeom prst="triangle">
                <a:avLst/>
              </a:prstGeom>
              <a:solidFill>
                <a:srgbClr val="E7C7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9" name="文本框 28"/>
            <p:cNvSpPr txBox="1"/>
            <p:nvPr/>
          </p:nvSpPr>
          <p:spPr>
            <a:xfrm>
              <a:off x="825047" y="265897"/>
              <a:ext cx="134189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核心</a:t>
              </a:r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文泉驿等宽微米黑" panose="020B0606030804020204" pitchFamily="34" charset="-122"/>
                </a:rPr>
                <a:t>功能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739302" y="1704693"/>
            <a:ext cx="4139920" cy="1506423"/>
            <a:chOff x="6383520" y="1349766"/>
            <a:chExt cx="3924173" cy="1506423"/>
          </a:xfrm>
        </p:grpSpPr>
        <p:sp>
          <p:nvSpPr>
            <p:cNvPr id="42" name="文本框 41"/>
            <p:cNvSpPr txBox="1"/>
            <p:nvPr/>
          </p:nvSpPr>
          <p:spPr>
            <a:xfrm>
              <a:off x="6383520" y="1349766"/>
              <a:ext cx="2382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en-US" altLang="zh-CN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×</a:t>
              </a:r>
              <a:r>
                <a:rPr lang="zh-CN" altLang="en-US" sz="2400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重点</a:t>
              </a:r>
              <a:r>
                <a:rPr lang="zh-CN" altLang="en-US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回顾困难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391364" y="1655860"/>
              <a:ext cx="391632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√ 一键添加时间驻点，单击即可回顾视频讲解。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7755697" y="3884280"/>
            <a:ext cx="4031519" cy="1875754"/>
            <a:chOff x="6383521" y="1349766"/>
            <a:chExt cx="3821421" cy="1875754"/>
          </a:xfrm>
        </p:grpSpPr>
        <p:sp>
          <p:nvSpPr>
            <p:cNvPr id="45" name="文本框 44"/>
            <p:cNvSpPr txBox="1"/>
            <p:nvPr/>
          </p:nvSpPr>
          <p:spPr>
            <a:xfrm>
              <a:off x="6383521" y="1349766"/>
              <a:ext cx="294998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/>
              <a:r>
                <a:rPr lang="en-US" altLang="zh-CN" sz="2400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× </a:t>
              </a:r>
              <a:r>
                <a:rPr lang="zh-CN" altLang="en-US" sz="2400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登录</a:t>
              </a:r>
              <a:r>
                <a:rPr lang="zh-CN" altLang="en-US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网站查看笔记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391364" y="1655860"/>
              <a:ext cx="3813578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l">
                <a:lnSpc>
                  <a:spcPct val="150000"/>
                </a:lnSpc>
              </a:pP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√ 支持主流格式导出，满足笔记整合、纸质版打印、云端存储等需求。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√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小程序查看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252505" y="3855074"/>
            <a:ext cx="4023245" cy="2273563"/>
            <a:chOff x="6614577" y="1321289"/>
            <a:chExt cx="3813577" cy="2273563"/>
          </a:xfrm>
        </p:grpSpPr>
        <p:sp>
          <p:nvSpPr>
            <p:cNvPr id="51" name="文本框 50"/>
            <p:cNvSpPr txBox="1"/>
            <p:nvPr/>
          </p:nvSpPr>
          <p:spPr>
            <a:xfrm>
              <a:off x="6614577" y="1321289"/>
              <a:ext cx="236089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r>
                <a:rPr lang="en-US" altLang="zh-CN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×</a:t>
              </a:r>
              <a:r>
                <a:rPr lang="zh-CN" altLang="en-US" sz="2400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</a:t>
              </a:r>
              <a:r>
                <a:rPr lang="zh-CN" altLang="en-US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笔记</a:t>
              </a:r>
              <a:r>
                <a:rPr lang="zh-CN" altLang="en-US" sz="2400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零散</a:t>
              </a:r>
              <a:endParaRPr lang="zh-CN" altLang="en-US" sz="2400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6614577" y="1655860"/>
              <a:ext cx="381357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√ </a:t>
              </a:r>
              <a:r>
                <a:rPr lang="zh-CN" altLang="en-US" sz="1600" noProof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根据</a:t>
              </a:r>
              <a:r>
                <a:rPr lang="zh-CN" altLang="en-US" sz="1600" noProof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课程章节归整所有</a:t>
              </a:r>
              <a:r>
                <a:rPr lang="zh-CN" altLang="en-US" sz="1600" noProof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笔记，每个课程形成一个独立的笔记本，</a:t>
              </a:r>
              <a:r>
                <a:rPr lang="zh-CN" altLang="en-US" sz="1600" noProof="1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并可将章节作为索引，快速定位</a:t>
              </a:r>
              <a:r>
                <a:rPr lang="zh-CN" altLang="en-US" sz="1600" noProof="1" smtClean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笔记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。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r">
                <a:lnSpc>
                  <a:spcPct val="150000"/>
                </a:lnSpc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-89823" y="1719786"/>
            <a:ext cx="4598355" cy="1491330"/>
            <a:chOff x="6313768" y="1351860"/>
            <a:chExt cx="4358716" cy="1491330"/>
          </a:xfrm>
        </p:grpSpPr>
        <p:sp>
          <p:nvSpPr>
            <p:cNvPr id="54" name="文本框 53"/>
            <p:cNvSpPr txBox="1"/>
            <p:nvPr/>
          </p:nvSpPr>
          <p:spPr>
            <a:xfrm>
              <a:off x="6313768" y="1351860"/>
              <a:ext cx="420607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/>
              <a:r>
                <a:rPr lang="en-US" altLang="zh-CN" sz="2400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× </a:t>
              </a:r>
              <a:r>
                <a:rPr lang="zh-CN" altLang="en-US" sz="2400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截</a:t>
              </a:r>
              <a:r>
                <a:rPr lang="zh-CN" altLang="en-US" sz="2400" dirty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图耗时、笔记与截图</a:t>
              </a:r>
              <a:r>
                <a:rPr lang="zh-CN" altLang="en-US" sz="2400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分离</a:t>
              </a:r>
              <a:endParaRPr lang="zh-CN" altLang="en-US" sz="2400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6643995" y="1642861"/>
              <a:ext cx="402848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dist">
                <a:defRPr>
                  <a:latin typeface="华文仿宋" panose="02010600040101010101" pitchFamily="2" charset="-122"/>
                  <a:ea typeface="华文仿宋" panose="02010600040101010101" pitchFamily="2" charset="-122"/>
                </a:defRPr>
              </a:lvl1pPr>
            </a:lstStyle>
            <a:p>
              <a:pPr algn="r">
                <a:lnSpc>
                  <a:spcPct val="150000"/>
                </a:lnSpc>
              </a:pP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√ 听课界面一键唤醒笔记、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1s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截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图，自动与文字内容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结合形成笔记。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" name="组合 5"/>
          <p:cNvGrpSpPr>
            <a:grpSpLocks noChangeAspect="1"/>
          </p:cNvGrpSpPr>
          <p:nvPr/>
        </p:nvGrpSpPr>
        <p:grpSpPr>
          <a:xfrm>
            <a:off x="4425412" y="1763151"/>
            <a:ext cx="3341176" cy="3331699"/>
            <a:chOff x="4128336" y="2884185"/>
            <a:chExt cx="3341176" cy="3331699"/>
          </a:xfrm>
        </p:grpSpPr>
        <p:sp>
          <p:nvSpPr>
            <p:cNvPr id="47" name="菱形 46"/>
            <p:cNvSpPr/>
            <p:nvPr/>
          </p:nvSpPr>
          <p:spPr>
            <a:xfrm>
              <a:off x="4128336" y="2884185"/>
              <a:ext cx="1664776" cy="1664776"/>
            </a:xfrm>
            <a:prstGeom prst="diamond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菱形 47"/>
            <p:cNvSpPr/>
            <p:nvPr/>
          </p:nvSpPr>
          <p:spPr>
            <a:xfrm>
              <a:off x="5804736" y="2884185"/>
              <a:ext cx="1664776" cy="1664776"/>
            </a:xfrm>
            <a:prstGeom prst="diamond">
              <a:avLst/>
            </a:prstGeom>
            <a:solidFill>
              <a:srgbClr val="E7C7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菱形 48"/>
            <p:cNvSpPr/>
            <p:nvPr/>
          </p:nvSpPr>
          <p:spPr>
            <a:xfrm>
              <a:off x="4128336" y="4551108"/>
              <a:ext cx="1664776" cy="1664776"/>
            </a:xfrm>
            <a:prstGeom prst="diamond">
              <a:avLst/>
            </a:prstGeom>
            <a:solidFill>
              <a:srgbClr val="E7C7A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菱形 55"/>
            <p:cNvSpPr/>
            <p:nvPr/>
          </p:nvSpPr>
          <p:spPr>
            <a:xfrm>
              <a:off x="5804736" y="4551108"/>
              <a:ext cx="1664776" cy="1664776"/>
            </a:xfrm>
            <a:prstGeom prst="diamond">
              <a:avLst/>
            </a:prstGeom>
            <a:solidFill>
              <a:srgbClr val="52618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Oval 173"/>
            <p:cNvSpPr/>
            <p:nvPr/>
          </p:nvSpPr>
          <p:spPr>
            <a:xfrm>
              <a:off x="6486525" y="3708400"/>
              <a:ext cx="20320" cy="16510"/>
            </a:xfrm>
            <a:prstGeom prst="ellipse">
              <a:avLst/>
            </a:prstGeom>
            <a:solidFill>
              <a:schemeClr val="bg1"/>
            </a:solidFill>
            <a:ln w="127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6202680" y="5026025"/>
              <a:ext cx="99123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笔记导出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5978168" y="3303539"/>
              <a:ext cx="1317911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驻点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4465170" y="5026127"/>
              <a:ext cx="9911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章节化梳理</a:t>
              </a:r>
              <a:endPara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465634" y="3303355"/>
              <a:ext cx="105221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自动截图</a:t>
              </a: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5395304" y="4115539"/>
              <a:ext cx="80724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平台配套</a:t>
              </a:r>
              <a:endPara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82874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450639" y="2606119"/>
            <a:ext cx="4339399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商业模式</a:t>
            </a:r>
            <a:endParaRPr lang="en-US" altLang="zh-CN" sz="6600" dirty="0" smtClean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4480" y="3083852"/>
            <a:ext cx="25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PART.5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12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框 28"/>
          <p:cNvSpPr txBox="1"/>
          <p:nvPr/>
        </p:nvSpPr>
        <p:spPr>
          <a:xfrm>
            <a:off x="498996" y="1921266"/>
            <a:ext cx="3780483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 b="1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前期仍然以用户体验为第一任务，等产生粘性后，再考虑收费。</a:t>
            </a:r>
            <a:endParaRPr lang="zh-CN" altLang="en-US" sz="20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4539121"/>
            <a:ext cx="5400284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交互工具类产品更注重用户体验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18" name="文本框 28"/>
          <p:cNvSpPr txBox="1"/>
          <p:nvPr/>
        </p:nvSpPr>
        <p:spPr>
          <a:xfrm>
            <a:off x="548232" y="320720"/>
            <a:ext cx="1632585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盈利模式</a:t>
            </a:r>
            <a:endParaRPr lang="zh-CN" altLang="en-US" sz="20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 descr="未命名文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9479" y="45085"/>
            <a:ext cx="7850505" cy="68129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/>
          <p:cNvSpPr/>
          <p:nvPr/>
        </p:nvSpPr>
        <p:spPr bwMode="auto">
          <a:xfrm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40667" y="464131"/>
            <a:ext cx="175759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2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625913" y="1308301"/>
            <a:ext cx="2975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dirty="0">
                <a:solidFill>
                  <a:schemeClr val="bg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CONTENT</a:t>
            </a:r>
            <a:endParaRPr lang="zh-CN" altLang="en-US" sz="2400" dirty="0">
              <a:solidFill>
                <a:schemeClr val="bg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071755" y="2664977"/>
            <a:ext cx="873333" cy="1012233"/>
            <a:chOff x="1129811" y="2664977"/>
            <a:chExt cx="873333" cy="1012233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060361" y="2734427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文本框 18"/>
            <p:cNvSpPr txBox="1"/>
            <p:nvPr/>
          </p:nvSpPr>
          <p:spPr>
            <a:xfrm>
              <a:off x="1147795" y="2972489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01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4594915" y="2578617"/>
            <a:ext cx="873333" cy="1012233"/>
            <a:chOff x="6368561" y="2664977"/>
            <a:chExt cx="873333" cy="1012233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299111" y="2734427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0" name="文本框 19"/>
            <p:cNvSpPr txBox="1"/>
            <p:nvPr/>
          </p:nvSpPr>
          <p:spPr>
            <a:xfrm>
              <a:off x="6368561" y="2984212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02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379896" y="2598335"/>
            <a:ext cx="876064" cy="1012233"/>
            <a:chOff x="1124349" y="4254648"/>
            <a:chExt cx="876064" cy="1012233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057630" y="4324098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1" name="文本框 20"/>
            <p:cNvSpPr txBox="1"/>
            <p:nvPr/>
          </p:nvSpPr>
          <p:spPr>
            <a:xfrm>
              <a:off x="1124349" y="4681692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03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2224328" y="2821536"/>
            <a:ext cx="1890045" cy="5539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项目概述</a:t>
            </a:r>
            <a:endParaRPr lang="zh-CN" altLang="en-US" sz="3000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5783655" y="2735176"/>
            <a:ext cx="1890045" cy="5539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市场分析</a:t>
            </a:r>
            <a:endParaRPr lang="zh-CN" altLang="en-US" sz="3000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9486188" y="2763636"/>
            <a:ext cx="1890045" cy="5539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用户分析</a:t>
            </a:r>
            <a:endParaRPr lang="zh-CN" altLang="en-US" sz="3000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1071755" y="4102632"/>
            <a:ext cx="873333" cy="1012233"/>
            <a:chOff x="1129811" y="2664977"/>
            <a:chExt cx="873333" cy="1012233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1060361" y="2734427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2" name="文本框 21"/>
            <p:cNvSpPr txBox="1"/>
            <p:nvPr/>
          </p:nvSpPr>
          <p:spPr>
            <a:xfrm>
              <a:off x="1147795" y="2972489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04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594915" y="4016272"/>
            <a:ext cx="873333" cy="1012233"/>
            <a:chOff x="6368561" y="2664977"/>
            <a:chExt cx="873333" cy="1012233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299111" y="2734427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7" name="文本框 26"/>
            <p:cNvSpPr txBox="1"/>
            <p:nvPr/>
          </p:nvSpPr>
          <p:spPr>
            <a:xfrm>
              <a:off x="6368561" y="2984212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05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  <p:sp>
        <p:nvSpPr>
          <p:cNvPr id="28" name="文本框 27"/>
          <p:cNvSpPr txBox="1"/>
          <p:nvPr/>
        </p:nvSpPr>
        <p:spPr>
          <a:xfrm>
            <a:off x="2224328" y="4259191"/>
            <a:ext cx="1890045" cy="5539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竞</a:t>
            </a:r>
            <a:r>
              <a:rPr lang="zh-CN" altLang="en-US" sz="3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品分析</a:t>
            </a:r>
            <a:endParaRPr lang="zh-CN" altLang="en-US" sz="3000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783655" y="4172831"/>
            <a:ext cx="1890045" cy="5539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商业模式</a:t>
            </a:r>
            <a:endParaRPr lang="zh-CN" altLang="en-US" sz="3000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486188" y="4201291"/>
            <a:ext cx="1890045" cy="553998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000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产品框架</a:t>
            </a:r>
            <a:endParaRPr lang="zh-CN" altLang="en-US" sz="3000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8410068" y="4012321"/>
            <a:ext cx="873333" cy="1012233"/>
            <a:chOff x="6368561" y="2669312"/>
            <a:chExt cx="873333" cy="1012233"/>
          </a:xfrm>
        </p:grpSpPr>
        <p:pic>
          <p:nvPicPr>
            <p:cNvPr id="34" name="图片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299111" y="2738762"/>
              <a:ext cx="1012233" cy="87333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6" name="文本框 35"/>
            <p:cNvSpPr txBox="1"/>
            <p:nvPr/>
          </p:nvSpPr>
          <p:spPr>
            <a:xfrm>
              <a:off x="6368561" y="2984212"/>
              <a:ext cx="6458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26188"/>
                  </a:solidFill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06</a:t>
              </a:r>
              <a:endParaRPr lang="zh-CN" altLang="en-US" sz="2000" b="1" dirty="0">
                <a:solidFill>
                  <a:srgbClr val="526188"/>
                </a:solidFill>
                <a:latin typeface="站酷快乐体2016修订版" panose="02010600030101010101" pitchFamily="2" charset="-122"/>
                <a:ea typeface="站酷快乐体2016修订版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450639" y="2606119"/>
            <a:ext cx="4339399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产品原型</a:t>
            </a:r>
            <a:endParaRPr lang="en-US" altLang="zh-CN" sz="6600" dirty="0" smtClean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4480" y="3083852"/>
            <a:ext cx="25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PART.6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5205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46076" y="364699"/>
            <a:ext cx="377371" cy="507162"/>
            <a:chOff x="899886" y="361978"/>
            <a:chExt cx="377371" cy="507162"/>
          </a:xfrm>
        </p:grpSpPr>
        <p:sp>
          <p:nvSpPr>
            <p:cNvPr id="11" name="等腰三角形 10"/>
            <p:cNvSpPr/>
            <p:nvPr/>
          </p:nvSpPr>
          <p:spPr>
            <a:xfrm>
              <a:off x="899886" y="613178"/>
              <a:ext cx="377371" cy="255962"/>
            </a:xfrm>
            <a:prstGeom prst="triangle">
              <a:avLst/>
            </a:prstGeom>
            <a:solidFill>
              <a:srgbClr val="526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99886" y="361978"/>
              <a:ext cx="377371" cy="255962"/>
            </a:xfrm>
            <a:prstGeom prst="triangle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28"/>
          <p:cNvSpPr txBox="1"/>
          <p:nvPr/>
        </p:nvSpPr>
        <p:spPr>
          <a:xfrm>
            <a:off x="888365" y="401954"/>
            <a:ext cx="1632585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原型展示</a:t>
            </a:r>
            <a:endParaRPr lang="zh-CN" altLang="en-US" sz="20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971a5fbb7b421ee1cd574319edca6bcc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0840" y="944283"/>
            <a:ext cx="9847069" cy="5638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09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46076" y="364699"/>
            <a:ext cx="377371" cy="507162"/>
            <a:chOff x="899886" y="361978"/>
            <a:chExt cx="377371" cy="507162"/>
          </a:xfrm>
        </p:grpSpPr>
        <p:sp>
          <p:nvSpPr>
            <p:cNvPr id="11" name="等腰三角形 10"/>
            <p:cNvSpPr/>
            <p:nvPr/>
          </p:nvSpPr>
          <p:spPr>
            <a:xfrm>
              <a:off x="899886" y="613178"/>
              <a:ext cx="377371" cy="255962"/>
            </a:xfrm>
            <a:prstGeom prst="triangle">
              <a:avLst/>
            </a:prstGeom>
            <a:solidFill>
              <a:srgbClr val="5261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0800000">
              <a:off x="899886" y="361978"/>
              <a:ext cx="377371" cy="255962"/>
            </a:xfrm>
            <a:prstGeom prst="triangle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文本框 28"/>
          <p:cNvSpPr txBox="1"/>
          <p:nvPr/>
        </p:nvSpPr>
        <p:spPr>
          <a:xfrm>
            <a:off x="888365" y="401954"/>
            <a:ext cx="1632585" cy="398463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r>
              <a:rPr lang="zh-CN" altLang="en-US" sz="2000" b="1" dirty="0" smtClean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原型展示</a:t>
            </a:r>
            <a:endParaRPr lang="zh-CN" altLang="en-US" sz="2000" b="1" dirty="0">
              <a:solidFill>
                <a:srgbClr val="52618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039" y="3070013"/>
            <a:ext cx="3344334" cy="334433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33102" y="1660082"/>
            <a:ext cx="918713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欢迎大家扫描二维码查看原型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35072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761" name="组合 1"/>
          <p:cNvGrpSpPr/>
          <p:nvPr/>
        </p:nvGrpSpPr>
        <p:grpSpPr>
          <a:xfrm>
            <a:off x="346075" y="323850"/>
            <a:ext cx="2073275" cy="398463"/>
            <a:chOff x="545" y="509"/>
            <a:chExt cx="3265" cy="628"/>
          </a:xfrm>
        </p:grpSpPr>
        <p:sp>
          <p:nvSpPr>
            <p:cNvPr id="15" name="等腰三角形 14"/>
            <p:cNvSpPr/>
            <p:nvPr/>
          </p:nvSpPr>
          <p:spPr>
            <a:xfrm rot="10800000">
              <a:off x="545" y="644"/>
              <a:ext cx="595" cy="403"/>
            </a:xfrm>
            <a:prstGeom prst="triangle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17763" name="文本框 28"/>
            <p:cNvSpPr txBox="1"/>
            <p:nvPr/>
          </p:nvSpPr>
          <p:spPr>
            <a:xfrm>
              <a:off x="1239" y="509"/>
              <a:ext cx="257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项目概述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730375" y="2020570"/>
            <a:ext cx="821118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26188"/>
                </a:solidFill>
              </a:rPr>
              <a:t>依托腾讯课堂策划网课配套笔记工具，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26188"/>
                </a:solidFill>
              </a:rPr>
              <a:t>提供在线笔记导出、笔记梳理等亮点功能，</a:t>
            </a:r>
          </a:p>
          <a:p>
            <a:pPr algn="ctr">
              <a:lnSpc>
                <a:spcPct val="150000"/>
              </a:lnSpc>
            </a:pPr>
            <a:r>
              <a:rPr lang="zh-CN" altLang="en-US" sz="2800" b="1">
                <a:solidFill>
                  <a:srgbClr val="526188"/>
                </a:solidFill>
              </a:rPr>
              <a:t>提高用户在线学习的效率。</a:t>
            </a: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2" name="文本框 11"/>
          <p:cNvSpPr txBox="1"/>
          <p:nvPr/>
        </p:nvSpPr>
        <p:spPr>
          <a:xfrm>
            <a:off x="6450639" y="2606119"/>
            <a:ext cx="4339399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市场分析</a:t>
            </a:r>
            <a:endParaRPr lang="en-US" altLang="zh-CN" sz="6600" dirty="0" smtClean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044480" y="3083852"/>
            <a:ext cx="25867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 smtClean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PART.2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311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圆角矩形 29"/>
          <p:cNvSpPr/>
          <p:nvPr/>
        </p:nvSpPr>
        <p:spPr>
          <a:xfrm>
            <a:off x="577051" y="1033810"/>
            <a:ext cx="3270698" cy="5614640"/>
          </a:xfrm>
          <a:prstGeom prst="roundRect">
            <a:avLst/>
          </a:prstGeom>
          <a:solidFill>
            <a:srgbClr val="E7C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4210049" y="1033809"/>
            <a:ext cx="7358089" cy="5614641"/>
          </a:xfrm>
          <a:prstGeom prst="roundRect">
            <a:avLst/>
          </a:prstGeom>
          <a:solidFill>
            <a:srgbClr val="E7C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4768892" y="1223344"/>
            <a:ext cx="5356461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行业规模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在线教育市场规模逐渐增长，预计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年达到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4538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亿元。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43582" y="1223344"/>
            <a:ext cx="2852117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行业趋势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中国在线教育市场规模近五年来一直保持稳步增长。艾媒咨询数据显示，在线教育市场规模未来将持续增长。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此外一二线城市在线教育市场渐趋成熟，而三四线城市市场仍处于初步发展阶段，随着教育重视程度提高，</a:t>
            </a:r>
            <a:r>
              <a:rPr lang="zh-CN" altLang="en-US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下沉市场发展潜力巨大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8892" y="2378478"/>
            <a:ext cx="6240401" cy="4107101"/>
          </a:xfrm>
          <a:prstGeom prst="rect">
            <a:avLst/>
          </a:prstGeom>
        </p:spPr>
      </p:pic>
      <p:grpSp>
        <p:nvGrpSpPr>
          <p:cNvPr id="12" name="组合 1"/>
          <p:cNvGrpSpPr/>
          <p:nvPr/>
        </p:nvGrpSpPr>
        <p:grpSpPr>
          <a:xfrm>
            <a:off x="346075" y="323850"/>
            <a:ext cx="2073275" cy="398463"/>
            <a:chOff x="545" y="509"/>
            <a:chExt cx="3265" cy="628"/>
          </a:xfrm>
        </p:grpSpPr>
        <p:sp>
          <p:nvSpPr>
            <p:cNvPr id="13" name="等腰三角形 12"/>
            <p:cNvSpPr/>
            <p:nvPr/>
          </p:nvSpPr>
          <p:spPr>
            <a:xfrm rot="10800000">
              <a:off x="545" y="644"/>
              <a:ext cx="595" cy="403"/>
            </a:xfrm>
            <a:prstGeom prst="triangle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文本框 28"/>
            <p:cNvSpPr txBox="1"/>
            <p:nvPr/>
          </p:nvSpPr>
          <p:spPr>
            <a:xfrm>
              <a:off x="1239" y="509"/>
              <a:ext cx="257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行业分析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9300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275160" y="852723"/>
            <a:ext cx="951309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7200" algn="just">
              <a:lnSpc>
                <a:spcPct val="150000"/>
              </a:lnSpc>
            </a:pP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根据腾讯课堂与腾讯研究院联合出品的报告</a:t>
            </a: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《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中国在线职业教育市场发展报告</a:t>
            </a:r>
            <a:r>
              <a:rPr lang="en-US" altLang="zh-CN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》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指出，职业教育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体现的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理念，与国家从人口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红利型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社会向人才红利型过渡、产业升级等全局战略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休戚相关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 </a:t>
            </a:r>
            <a:r>
              <a:rPr lang="en-US" altLang="zh-CN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2019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年政府工作报告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明确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终身教育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了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要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加快发展现代</a:t>
            </a:r>
            <a:r>
              <a:rPr lang="zh-CN" altLang="en-US" sz="1400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职业教育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，多管齐下地稳定和扩大就业的策略。可见职业教育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已经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成为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国家的重点工作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之一。以往，受客观条件限制，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实体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职业教育的发展遇到了诸多瓶颈。随着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互联网</a:t>
            </a:r>
            <a:r>
              <a:rPr lang="en-US" altLang="zh-CN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</a:t>
            </a:r>
            <a:r>
              <a:rPr lang="zh-CN" altLang="en-US" sz="1400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的兴起</a:t>
            </a:r>
            <a:r>
              <a:rPr lang="zh-CN" altLang="en-US" sz="1400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，在线</a:t>
            </a:r>
            <a:r>
              <a:rPr lang="zh-CN" altLang="en-US" sz="1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职业教育激发了职业教育新的生命力。</a:t>
            </a:r>
            <a:endParaRPr lang="en-US" altLang="zh-CN" sz="1400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1"/>
          <p:cNvGrpSpPr/>
          <p:nvPr/>
        </p:nvGrpSpPr>
        <p:grpSpPr>
          <a:xfrm>
            <a:off x="346075" y="323850"/>
            <a:ext cx="2289969" cy="708097"/>
            <a:chOff x="545" y="509"/>
            <a:chExt cx="3265" cy="1116"/>
          </a:xfrm>
        </p:grpSpPr>
        <p:sp>
          <p:nvSpPr>
            <p:cNvPr id="11" name="等腰三角形 10"/>
            <p:cNvSpPr/>
            <p:nvPr/>
          </p:nvSpPr>
          <p:spPr>
            <a:xfrm rot="10800000">
              <a:off x="545" y="644"/>
              <a:ext cx="595" cy="403"/>
            </a:xfrm>
            <a:prstGeom prst="triangle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3" name="文本框 28"/>
            <p:cNvSpPr txBox="1"/>
            <p:nvPr/>
          </p:nvSpPr>
          <p:spPr>
            <a:xfrm>
              <a:off x="1239" y="509"/>
              <a:ext cx="2571" cy="1116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在线职业教育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705475"/>
            <a:ext cx="12192000" cy="115252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345651" y="261471"/>
            <a:ext cx="59298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800" b="1" dirty="0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在线职业教育是腾讯课堂的重要市场</a:t>
            </a:r>
            <a:endParaRPr lang="zh-CN" altLang="en-US" sz="28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1418415" y="2454405"/>
            <a:ext cx="3223705" cy="2821781"/>
          </a:xfrm>
          <a:prstGeom prst="roundRect">
            <a:avLst/>
          </a:prstGeom>
          <a:solidFill>
            <a:srgbClr val="E7C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6235758" y="2428413"/>
            <a:ext cx="4700588" cy="2800120"/>
          </a:xfrm>
          <a:prstGeom prst="roundRect">
            <a:avLst/>
          </a:prstGeom>
          <a:solidFill>
            <a:srgbClr val="E7C7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503393" y="2578913"/>
            <a:ext cx="2242687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市场规模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/>
              <a:t>中国职业培训市场一直处</a:t>
            </a:r>
            <a:br>
              <a:rPr lang="zh-CN" altLang="en-US" sz="1400" dirty="0"/>
            </a:br>
            <a:r>
              <a:rPr lang="zh-CN" altLang="en-US" sz="1400" dirty="0"/>
              <a:t>于快速发展的过程中，复</a:t>
            </a:r>
            <a:br>
              <a:rPr lang="zh-CN" altLang="en-US" sz="1400" dirty="0"/>
            </a:br>
            <a:r>
              <a:rPr lang="zh-CN" altLang="en-US" sz="1400" dirty="0"/>
              <a:t>合增长率在</a:t>
            </a:r>
            <a:r>
              <a:rPr lang="en-US" altLang="zh-CN" sz="1400" dirty="0"/>
              <a:t>15%</a:t>
            </a:r>
            <a:r>
              <a:rPr lang="zh-CN" altLang="en-US" sz="1400" dirty="0"/>
              <a:t>左右。 </a:t>
            </a:r>
            <a:br>
              <a:rPr lang="zh-CN" altLang="en-US" sz="1400" dirty="0"/>
            </a:br>
            <a:r>
              <a:rPr lang="zh-CN" altLang="en-US" sz="1400" dirty="0"/>
              <a:t>预测到</a:t>
            </a:r>
            <a:r>
              <a:rPr lang="en-US" altLang="zh-CN" sz="1400" dirty="0"/>
              <a:t>2020</a:t>
            </a:r>
            <a:r>
              <a:rPr lang="zh-CN" altLang="en-US" sz="1400" dirty="0"/>
              <a:t>年，成人职业</a:t>
            </a:r>
            <a:br>
              <a:rPr lang="zh-CN" altLang="en-US" sz="1400" dirty="0"/>
            </a:br>
            <a:r>
              <a:rPr lang="zh-CN" altLang="en-US" sz="1400" dirty="0"/>
              <a:t>培训市场规模将达到人民</a:t>
            </a:r>
            <a:br>
              <a:rPr lang="zh-CN" altLang="en-US" sz="1400" dirty="0"/>
            </a:br>
            <a:r>
              <a:rPr lang="zh-CN" altLang="en-US" sz="1400" dirty="0"/>
              <a:t>币</a:t>
            </a:r>
            <a:r>
              <a:rPr lang="en-US" altLang="zh-CN" sz="1400" dirty="0">
                <a:solidFill>
                  <a:srgbClr val="FF0000"/>
                </a:solidFill>
              </a:rPr>
              <a:t>6,534</a:t>
            </a:r>
            <a:r>
              <a:rPr lang="zh-CN" altLang="en-US" sz="1400" dirty="0">
                <a:solidFill>
                  <a:srgbClr val="FF0000"/>
                </a:solidFill>
              </a:rPr>
              <a:t>亿元</a:t>
            </a:r>
            <a:r>
              <a:rPr lang="zh-CN" altLang="en-US" sz="1400" dirty="0"/>
              <a:t>。 </a:t>
            </a:r>
            <a:br>
              <a:rPr lang="zh-CN" altLang="en-US" sz="1400" dirty="0"/>
            </a:b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682734" y="2537750"/>
            <a:ext cx="2551430" cy="2908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在线职业教育优势</a:t>
            </a:r>
            <a:endParaRPr lang="en-US" altLang="zh-CN" dirty="0" smtClean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 smtClean="0"/>
              <a:t>“在线”</a:t>
            </a:r>
            <a:r>
              <a:rPr lang="zh-CN" altLang="en-US" sz="1400" dirty="0"/>
              <a:t>能够打破</a:t>
            </a:r>
            <a:r>
              <a:rPr lang="zh-CN" altLang="en-US" sz="1400" dirty="0" smtClean="0"/>
              <a:t>传统职业教育</a:t>
            </a:r>
            <a:r>
              <a:rPr lang="zh-CN" altLang="en-US" sz="1400" dirty="0"/>
              <a:t>“线下”</a:t>
            </a:r>
            <a:r>
              <a:rPr lang="zh-CN" altLang="en-US" sz="1400" dirty="0" smtClean="0"/>
              <a:t>资源的</a:t>
            </a:r>
            <a:r>
              <a:rPr lang="zh-CN" altLang="en-US" sz="1400" dirty="0"/>
              <a:t>局限性， 让优质的教育</a:t>
            </a:r>
            <a:r>
              <a:rPr lang="zh-CN" altLang="en-US" sz="1400" dirty="0" smtClean="0"/>
              <a:t>资源，</a:t>
            </a:r>
            <a:r>
              <a:rPr lang="zh-CN" altLang="en-US" sz="1400" dirty="0" smtClean="0">
                <a:solidFill>
                  <a:srgbClr val="FF0000"/>
                </a:solidFill>
              </a:rPr>
              <a:t>实现</a:t>
            </a:r>
            <a:r>
              <a:rPr lang="zh-CN" altLang="en-US" sz="1400" dirty="0">
                <a:solidFill>
                  <a:srgbClr val="FF0000"/>
                </a:solidFill>
              </a:rPr>
              <a:t>跨时空</a:t>
            </a:r>
            <a:r>
              <a:rPr lang="zh-CN" altLang="en-US" sz="1400" dirty="0" smtClean="0">
                <a:solidFill>
                  <a:srgbClr val="FF0000"/>
                </a:solidFill>
              </a:rPr>
              <a:t>、低成本、高效率</a:t>
            </a:r>
            <a:r>
              <a:rPr lang="zh-CN" altLang="en-US" sz="1400" dirty="0"/>
              <a:t>地传播</a:t>
            </a:r>
            <a:r>
              <a:rPr lang="zh-CN" altLang="en-US" sz="1400" dirty="0" smtClean="0"/>
              <a:t>，为</a:t>
            </a:r>
            <a:r>
              <a:rPr lang="zh-CN" altLang="en-US" sz="1400" dirty="0"/>
              <a:t>中国职业教育在短期内解锁重大突破提供有力支撑。 </a:t>
            </a:r>
            <a:br>
              <a:rPr lang="zh-CN" altLang="en-US" sz="1400" dirty="0"/>
            </a:b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5145" y="3026460"/>
            <a:ext cx="1678940" cy="1888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71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59"/>
          <p:cNvSpPr/>
          <p:nvPr>
            <p:custDataLst>
              <p:tags r:id="rId1"/>
            </p:custDataLst>
          </p:nvPr>
        </p:nvSpPr>
        <p:spPr>
          <a:xfrm>
            <a:off x="725805" y="4147820"/>
            <a:ext cx="1693545" cy="649605"/>
          </a:xfrm>
          <a:prstGeom prst="roundRect">
            <a:avLst>
              <a:gd name="adj" fmla="val 50000"/>
            </a:avLst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Rectangle: Rounded Corners 59"/>
          <p:cNvSpPr/>
          <p:nvPr>
            <p:custDataLst>
              <p:tags r:id="rId2"/>
            </p:custDataLst>
          </p:nvPr>
        </p:nvSpPr>
        <p:spPr>
          <a:xfrm>
            <a:off x="725805" y="1087120"/>
            <a:ext cx="1663700" cy="619125"/>
          </a:xfrm>
          <a:prstGeom prst="roundRect">
            <a:avLst>
              <a:gd name="adj" fmla="val 50000"/>
            </a:avLst>
          </a:prstGeom>
          <a:solidFill>
            <a:srgbClr val="1F74AD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Rectangle: Rounded Corners 59"/>
          <p:cNvSpPr/>
          <p:nvPr>
            <p:custDataLst>
              <p:tags r:id="rId3"/>
            </p:custDataLst>
          </p:nvPr>
        </p:nvSpPr>
        <p:spPr>
          <a:xfrm>
            <a:off x="6506210" y="1061085"/>
            <a:ext cx="1678305" cy="579755"/>
          </a:xfrm>
          <a:prstGeom prst="roundRect">
            <a:avLst>
              <a:gd name="adj" fmla="val 50000"/>
            </a:avLst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Rectangle: Rounded Corners 59"/>
          <p:cNvSpPr/>
          <p:nvPr>
            <p:custDataLst>
              <p:tags r:id="rId4"/>
            </p:custDataLst>
          </p:nvPr>
        </p:nvSpPr>
        <p:spPr>
          <a:xfrm>
            <a:off x="6348730" y="4079240"/>
            <a:ext cx="1835785" cy="692785"/>
          </a:xfrm>
          <a:prstGeom prst="roundRect">
            <a:avLst>
              <a:gd name="adj" fmla="val 50000"/>
            </a:avLst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>
            <p:custDataLst>
              <p:tags r:id="rId5"/>
            </p:custDataLst>
          </p:nvPr>
        </p:nvSpPr>
        <p:spPr>
          <a:xfrm>
            <a:off x="768906" y="1139323"/>
            <a:ext cx="1592035" cy="4835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>
              <a:defRPr sz="2400" b="1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rPr>
              <a:t>政策</a:t>
            </a:r>
          </a:p>
        </p:txBody>
      </p:sp>
      <p:sp>
        <p:nvSpPr>
          <p:cNvPr id="11" name="文本框 10"/>
          <p:cNvSpPr txBox="1"/>
          <p:nvPr>
            <p:custDataLst>
              <p:tags r:id="rId6"/>
            </p:custDataLst>
          </p:nvPr>
        </p:nvSpPr>
        <p:spPr>
          <a:xfrm>
            <a:off x="6520096" y="1120446"/>
            <a:ext cx="1678251" cy="4835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>
              <a:defRPr sz="2400" b="1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rPr>
              <a:t>经济</a:t>
            </a:r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884080" y="4216085"/>
            <a:ext cx="1439155" cy="4835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>
              <a:defRPr sz="2400" b="1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rPr>
              <a:t>社会</a:t>
            </a:r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>
            <a:off x="6506073" y="4183951"/>
            <a:ext cx="1678251" cy="483572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algn="ctr">
              <a:defRPr sz="2800" b="1" spc="15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300" normalizeH="0" noProof="0">
                <a:ln>
                  <a:noFill/>
                </a:ln>
                <a:effectLst/>
                <a:uLnTx/>
                <a:uFillTx/>
                <a:latin typeface="Arial" panose="020B0604020202020204" pitchFamily="34" charset="0"/>
                <a:sym typeface="Arial" panose="020B0604020202020204" pitchFamily="34" charset="0"/>
              </a:rPr>
              <a:t>科技</a:t>
            </a:r>
          </a:p>
        </p:txBody>
      </p:sp>
      <p:sp>
        <p:nvSpPr>
          <p:cNvPr id="47" name="TextBox 48"/>
          <p:cNvSpPr txBox="1"/>
          <p:nvPr>
            <p:custDataLst>
              <p:tags r:id="rId9"/>
            </p:custDataLst>
          </p:nvPr>
        </p:nvSpPr>
        <p:spPr>
          <a:xfrm>
            <a:off x="608965" y="1934845"/>
            <a:ext cx="6028055" cy="2217420"/>
          </a:xfrm>
          <a:prstGeom prst="rect">
            <a:avLst/>
          </a:prstGeom>
          <a:noFill/>
        </p:spPr>
        <p:txBody>
          <a:bodyPr wrap="square" tIns="0" rtlCol="0">
            <a:normAutofit fontScale="67500" lnSpcReduction="20000"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en-US" altLang="zh-CN" sz="2545" dirty="0">
                <a:sym typeface="+mn-ea"/>
              </a:rPr>
              <a:t>《</a:t>
            </a:r>
            <a:r>
              <a:rPr lang="zh-CN" altLang="en-US" sz="2545" dirty="0">
                <a:sym typeface="+mn-ea"/>
              </a:rPr>
              <a:t>建设产教融合型企业实施办法（试行） </a:t>
            </a:r>
            <a:r>
              <a:rPr lang="en-US" altLang="zh-CN" sz="2545" dirty="0">
                <a:sym typeface="+mn-ea"/>
              </a:rPr>
              <a:t>》</a:t>
            </a:r>
            <a:br>
              <a:rPr lang="en-US" altLang="zh-CN" sz="2545" dirty="0">
                <a:sym typeface="+mn-ea"/>
              </a:rPr>
            </a:br>
            <a:r>
              <a:rPr lang="en-US" altLang="zh-CN" sz="2545" dirty="0">
                <a:sym typeface="+mn-ea"/>
              </a:rPr>
              <a:t>《</a:t>
            </a:r>
            <a:r>
              <a:rPr lang="zh-CN" altLang="en-US" sz="2545" dirty="0">
                <a:sym typeface="+mn-ea"/>
              </a:rPr>
              <a:t>关于实施中国特色高水平高职学校和专业建设计划的意见</a:t>
            </a:r>
            <a:r>
              <a:rPr lang="en-US" altLang="zh-CN" sz="2545" dirty="0">
                <a:sym typeface="+mn-ea"/>
              </a:rPr>
              <a:t>》</a:t>
            </a:r>
            <a:br>
              <a:rPr lang="en-US" altLang="zh-CN" sz="2545" dirty="0">
                <a:sym typeface="+mn-ea"/>
              </a:rPr>
            </a:br>
            <a:r>
              <a:rPr lang="en-US" altLang="zh-CN" sz="2545" dirty="0">
                <a:sym typeface="+mn-ea"/>
              </a:rPr>
              <a:t>《</a:t>
            </a:r>
            <a:r>
              <a:rPr lang="zh-CN" altLang="en-US" sz="2545" dirty="0">
                <a:sym typeface="+mn-ea"/>
              </a:rPr>
              <a:t>关于在院校实施“学历证书</a:t>
            </a:r>
            <a:r>
              <a:rPr lang="en-US" altLang="zh-CN" sz="2545" dirty="0">
                <a:sym typeface="+mn-ea"/>
              </a:rPr>
              <a:t>+</a:t>
            </a:r>
            <a:r>
              <a:rPr lang="zh-CN" altLang="en-US" sz="2545" dirty="0">
                <a:sym typeface="+mn-ea"/>
              </a:rPr>
              <a:t>若干职业技能等级证书”制度试点方案</a:t>
            </a:r>
            <a:r>
              <a:rPr lang="en-US" altLang="zh-CN" sz="2545" dirty="0">
                <a:sym typeface="+mn-ea"/>
              </a:rPr>
              <a:t>》</a:t>
            </a:r>
            <a:br>
              <a:rPr lang="en-US" altLang="zh-CN" sz="2545" dirty="0">
                <a:sym typeface="+mn-ea"/>
              </a:rPr>
            </a:br>
            <a:r>
              <a:rPr lang="en-US" altLang="zh-CN" sz="2545" dirty="0">
                <a:sym typeface="+mn-ea"/>
              </a:rPr>
              <a:t>《</a:t>
            </a:r>
            <a:r>
              <a:rPr lang="zh-CN" altLang="en-US" sz="2545" dirty="0">
                <a:sym typeface="+mn-ea"/>
              </a:rPr>
              <a:t>高职扩招专项工作实施方案</a:t>
            </a:r>
            <a:r>
              <a:rPr lang="en-US" altLang="zh-CN" sz="2545" dirty="0">
                <a:sym typeface="+mn-ea"/>
              </a:rPr>
              <a:t>》</a:t>
            </a:r>
            <a:br>
              <a:rPr lang="en-US" altLang="zh-CN" sz="2545" dirty="0">
                <a:sym typeface="+mn-ea"/>
              </a:rPr>
            </a:br>
            <a:r>
              <a:rPr lang="en-US" altLang="zh-CN" sz="2545" dirty="0">
                <a:sym typeface="+mn-ea"/>
              </a:rPr>
              <a:t>《</a:t>
            </a:r>
            <a:r>
              <a:rPr lang="zh-CN" altLang="en-US" sz="2545" dirty="0">
                <a:sym typeface="+mn-ea"/>
              </a:rPr>
              <a:t>职业技能提升行动方案（</a:t>
            </a:r>
            <a:r>
              <a:rPr lang="en-US" altLang="zh-CN" sz="2545" dirty="0">
                <a:sym typeface="+mn-ea"/>
              </a:rPr>
              <a:t>2019-2021</a:t>
            </a:r>
            <a:r>
              <a:rPr lang="zh-CN" altLang="en-US" sz="2545" dirty="0">
                <a:sym typeface="+mn-ea"/>
              </a:rPr>
              <a:t>） </a:t>
            </a:r>
            <a:r>
              <a:rPr lang="en-US" altLang="zh-CN" sz="2545" dirty="0">
                <a:sym typeface="+mn-ea"/>
              </a:rPr>
              <a:t>》</a:t>
            </a:r>
            <a:br>
              <a:rPr lang="en-US" altLang="zh-CN" sz="2545" dirty="0">
                <a:sym typeface="+mn-ea"/>
              </a:rPr>
            </a:br>
            <a:r>
              <a:rPr lang="en-US" altLang="zh-CN" sz="2545" dirty="0">
                <a:sym typeface="+mn-ea"/>
              </a:rPr>
              <a:t>《</a:t>
            </a:r>
            <a:r>
              <a:rPr lang="zh-CN" altLang="en-US" sz="2545" dirty="0">
                <a:sym typeface="+mn-ea"/>
              </a:rPr>
              <a:t>关于推进</a:t>
            </a:r>
            <a:r>
              <a:rPr lang="en-US" altLang="zh-CN" sz="2545" dirty="0">
                <a:sym typeface="+mn-ea"/>
              </a:rPr>
              <a:t>1+X</a:t>
            </a:r>
            <a:r>
              <a:rPr lang="zh-CN" altLang="en-US" sz="2545" dirty="0">
                <a:sym typeface="+mn-ea"/>
              </a:rPr>
              <a:t>证书制度试点工作的指导意见</a:t>
            </a:r>
            <a:r>
              <a:rPr lang="en-US" altLang="zh-CN" sz="2545" dirty="0">
                <a:sym typeface="+mn-ea"/>
              </a:rPr>
              <a:t>》</a:t>
            </a:r>
            <a:br>
              <a:rPr lang="en-US" altLang="zh-CN" sz="2545" dirty="0">
                <a:sym typeface="+mn-ea"/>
              </a:rPr>
            </a:br>
            <a:r>
              <a:rPr lang="en-US" altLang="zh-CN" sz="2545" dirty="0">
                <a:sym typeface="+mn-ea"/>
              </a:rPr>
              <a:t>《</a:t>
            </a:r>
            <a:r>
              <a:rPr lang="zh-CN" altLang="en-US" sz="2545" dirty="0">
                <a:sym typeface="+mn-ea"/>
              </a:rPr>
              <a:t>深化新时代职业教育“双师型”教师队伍建设改革实施方案</a:t>
            </a:r>
            <a:r>
              <a:rPr lang="en-US" altLang="zh-CN" sz="2545" dirty="0" smtClean="0">
                <a:sym typeface="+mn-ea"/>
              </a:rPr>
              <a:t>》</a:t>
            </a:r>
            <a:endParaRPr kumimoji="0" lang="zh-CN" altLang="en-US" sz="2545" b="0" i="0" u="none" strike="noStrike" kern="1200" cap="none" spc="150" normalizeH="0" noProof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48"/>
          <p:cNvSpPr txBox="1"/>
          <p:nvPr>
            <p:custDataLst>
              <p:tags r:id="rId10"/>
            </p:custDataLst>
          </p:nvPr>
        </p:nvSpPr>
        <p:spPr>
          <a:xfrm>
            <a:off x="6511290" y="1878965"/>
            <a:ext cx="4688840" cy="1974215"/>
          </a:xfrm>
          <a:prstGeom prst="rect">
            <a:avLst/>
          </a:prstGeom>
          <a:noFill/>
        </p:spPr>
        <p:txBody>
          <a:bodyPr wrap="square" tIns="0" rtlCol="0">
            <a:norm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500" dirty="0">
                <a:sym typeface="+mn-ea"/>
              </a:rPr>
              <a:t>据艾瑞统计及核算， </a:t>
            </a:r>
            <a:r>
              <a:rPr lang="en-US" altLang="zh-CN" sz="1500" dirty="0">
                <a:sym typeface="+mn-ea"/>
              </a:rPr>
              <a:t>2019</a:t>
            </a:r>
            <a:r>
              <a:rPr lang="zh-CN" altLang="en-US" sz="1500" dirty="0">
                <a:sym typeface="+mn-ea"/>
              </a:rPr>
              <a:t>年中国职业教育市场规模达</a:t>
            </a:r>
            <a:r>
              <a:rPr lang="en-US" altLang="zh-CN" sz="1500" dirty="0">
                <a:sym typeface="+mn-ea"/>
              </a:rPr>
              <a:t>2688.5</a:t>
            </a:r>
            <a:r>
              <a:rPr lang="zh-CN" altLang="en-US" sz="1500" dirty="0">
                <a:sym typeface="+mn-ea"/>
              </a:rPr>
              <a:t>亿元， 同比增长</a:t>
            </a:r>
            <a:r>
              <a:rPr lang="en-US" altLang="zh-CN" sz="1500" dirty="0">
                <a:sym typeface="+mn-ea"/>
              </a:rPr>
              <a:t>13.3%</a:t>
            </a:r>
            <a:r>
              <a:rPr lang="zh-CN" altLang="en-US" sz="1500" dirty="0">
                <a:sym typeface="+mn-ea"/>
              </a:rPr>
              <a:t>，未来几年市场将维持在</a:t>
            </a:r>
            <a:r>
              <a:rPr lang="en-US" altLang="zh-CN" sz="1500" dirty="0">
                <a:sym typeface="+mn-ea"/>
              </a:rPr>
              <a:t>13%</a:t>
            </a:r>
            <a:r>
              <a:rPr lang="zh-CN" altLang="en-US" sz="1500" dirty="0">
                <a:sym typeface="+mn-ea"/>
              </a:rPr>
              <a:t>左右的增速持续增长，预计</a:t>
            </a:r>
            <a:r>
              <a:rPr lang="en-US" altLang="zh-CN" sz="1500" dirty="0">
                <a:sym typeface="+mn-ea"/>
              </a:rPr>
              <a:t>2022</a:t>
            </a:r>
            <a:r>
              <a:rPr lang="zh-CN" altLang="en-US" sz="1500" dirty="0">
                <a:sym typeface="+mn-ea"/>
              </a:rPr>
              <a:t>年市场有望突破</a:t>
            </a:r>
            <a:r>
              <a:rPr lang="en-US" altLang="zh-CN" sz="1500" dirty="0">
                <a:sym typeface="+mn-ea"/>
              </a:rPr>
              <a:t>3900</a:t>
            </a:r>
            <a:r>
              <a:rPr lang="zh-CN" altLang="en-US" sz="1500" dirty="0">
                <a:sym typeface="+mn-ea"/>
              </a:rPr>
              <a:t>亿元。 就在线职业教育而言，</a:t>
            </a:r>
            <a:r>
              <a:rPr lang="en-US" altLang="zh-CN" sz="1500" dirty="0">
                <a:sym typeface="+mn-ea"/>
              </a:rPr>
              <a:t>2019</a:t>
            </a:r>
            <a:r>
              <a:rPr lang="zh-CN" altLang="en-US" sz="1500" dirty="0">
                <a:sym typeface="+mn-ea"/>
              </a:rPr>
              <a:t>年中国在线职业教育规模为</a:t>
            </a:r>
            <a:r>
              <a:rPr lang="en-US" altLang="zh-CN" sz="1500" dirty="0">
                <a:sym typeface="+mn-ea"/>
              </a:rPr>
              <a:t>393.3</a:t>
            </a:r>
            <a:r>
              <a:rPr lang="zh-CN" altLang="en-US" sz="1500" dirty="0">
                <a:sym typeface="+mn-ea"/>
              </a:rPr>
              <a:t>亿元，未来将保持在</a:t>
            </a:r>
            <a:r>
              <a:rPr lang="en-US" altLang="zh-CN" sz="1500" dirty="0">
                <a:sym typeface="+mn-ea"/>
              </a:rPr>
              <a:t>20%</a:t>
            </a:r>
            <a:r>
              <a:rPr lang="zh-CN" altLang="en-US" sz="1500" dirty="0">
                <a:sym typeface="+mn-ea"/>
              </a:rPr>
              <a:t>左右的增速持续增长。</a:t>
            </a:r>
            <a:endParaRPr lang="en-US" altLang="zh-CN" sz="1500" dirty="0"/>
          </a:p>
          <a:p>
            <a:pPr lvl="0">
              <a:lnSpc>
                <a:spcPct val="120000"/>
              </a:lnSpc>
              <a:defRPr/>
            </a:pPr>
            <a:endParaRPr lang="zh-CN" altLang="en-US" sz="15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Box 48"/>
          <p:cNvSpPr txBox="1"/>
          <p:nvPr>
            <p:custDataLst>
              <p:tags r:id="rId11"/>
            </p:custDataLst>
          </p:nvPr>
        </p:nvSpPr>
        <p:spPr>
          <a:xfrm>
            <a:off x="725805" y="4987925"/>
            <a:ext cx="5161280" cy="1460500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400" dirty="0">
                <a:sym typeface="+mn-ea"/>
              </a:rPr>
              <a:t>现阶段就业市场百花齐放，计算机理论的不断提升推动了人工智能、大数据、物联网的发展，为市场带来新的工作机会，同时网红、电竞等新兴职业也层出不穷。面对市场业态变化国家在市场与学术层面均做出了反应，但依然面临着新兴职业人才缺口大、培训体系不完善、师资缺乏等困境，这无疑是职业教育市场玩家打造优势学科、构建渠道网络的机会所在</a:t>
            </a:r>
            <a:endParaRPr lang="en-US" altLang="zh-CN" sz="1400" dirty="0"/>
          </a:p>
          <a:p>
            <a:pPr lvl="0">
              <a:lnSpc>
                <a:spcPct val="120000"/>
              </a:lnSpc>
              <a:defRPr/>
            </a:pPr>
            <a:endParaRPr lang="en-US" altLang="zh-CN" sz="1400" spc="15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TextBox 48"/>
          <p:cNvSpPr txBox="1"/>
          <p:nvPr>
            <p:custDataLst>
              <p:tags r:id="rId12"/>
            </p:custDataLst>
          </p:nvPr>
        </p:nvSpPr>
        <p:spPr>
          <a:xfrm>
            <a:off x="6520180" y="4987925"/>
            <a:ext cx="4679315" cy="1360805"/>
          </a:xfrm>
          <a:prstGeom prst="rect">
            <a:avLst/>
          </a:prstGeom>
          <a:noFill/>
        </p:spPr>
        <p:txBody>
          <a:bodyPr wrap="square" tIns="0" rtlCol="0">
            <a:no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1500" dirty="0">
                <a:sym typeface="+mn-ea"/>
              </a:rPr>
              <a:t>新技术</a:t>
            </a:r>
            <a:r>
              <a:rPr lang="en-US" altLang="zh-CN" sz="1500" dirty="0">
                <a:sym typeface="+mn-ea"/>
              </a:rPr>
              <a:t>+</a:t>
            </a:r>
            <a:r>
              <a:rPr lang="zh-CN" altLang="en-US" sz="1500" dirty="0">
                <a:sym typeface="+mn-ea"/>
              </a:rPr>
              <a:t>教育容易带来资本和创业风口， 如教育</a:t>
            </a:r>
            <a:r>
              <a:rPr lang="en-US" altLang="zh-CN" sz="1500" dirty="0">
                <a:sym typeface="+mn-ea"/>
              </a:rPr>
              <a:t>O2O</a:t>
            </a:r>
            <a:r>
              <a:rPr lang="zh-CN" altLang="en-US" sz="1500" dirty="0">
                <a:sym typeface="+mn-ea"/>
              </a:rPr>
              <a:t>、 </a:t>
            </a:r>
            <a:r>
              <a:rPr lang="en-US" altLang="zh-CN" sz="1500" dirty="0">
                <a:sym typeface="+mn-ea"/>
              </a:rPr>
              <a:t>VR</a:t>
            </a:r>
            <a:r>
              <a:rPr lang="zh-CN" altLang="en-US" sz="1500" dirty="0">
                <a:sym typeface="+mn-ea"/>
              </a:rPr>
              <a:t>教育、 直播互动教育， 且优先发生于在线教育领域。 在线职业教育与先进技术、 新进硬件相结合时， 其服务场景、 服务体验等都将得到丰富和改善， 甚至有望探索出新的盈利模式。</a:t>
            </a:r>
            <a:endParaRPr lang="en-US" altLang="zh-CN" sz="1500" dirty="0"/>
          </a:p>
          <a:p>
            <a:pPr lvl="0">
              <a:lnSpc>
                <a:spcPct val="120000"/>
              </a:lnSpc>
              <a:defRPr/>
            </a:pPr>
            <a:endParaRPr lang="en-US" altLang="zh-CN" sz="1500" spc="150" dirty="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0" name="组合 1"/>
          <p:cNvGrpSpPr/>
          <p:nvPr/>
        </p:nvGrpSpPr>
        <p:grpSpPr>
          <a:xfrm>
            <a:off x="346075" y="323850"/>
            <a:ext cx="2073275" cy="398463"/>
            <a:chOff x="545" y="509"/>
            <a:chExt cx="3265" cy="628"/>
          </a:xfrm>
        </p:grpSpPr>
        <p:sp>
          <p:nvSpPr>
            <p:cNvPr id="21" name="等腰三角形 20"/>
            <p:cNvSpPr/>
            <p:nvPr/>
          </p:nvSpPr>
          <p:spPr>
            <a:xfrm rot="10800000">
              <a:off x="545" y="644"/>
              <a:ext cx="595" cy="403"/>
            </a:xfrm>
            <a:prstGeom prst="triangle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2" name="文本框 28"/>
            <p:cNvSpPr txBox="1"/>
            <p:nvPr/>
          </p:nvSpPr>
          <p:spPr>
            <a:xfrm>
              <a:off x="1239" y="509"/>
              <a:ext cx="257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市场分析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1127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93419" y="722313"/>
            <a:ext cx="7486649" cy="470898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2400" b="1" dirty="0" smtClean="0">
                <a:latin typeface="黑体" panose="02010609060101010101" charset="-122"/>
                <a:ea typeface="黑体" panose="02010609060101010101" charset="-122"/>
                <a:sym typeface="+mn-ea"/>
              </a:rPr>
              <a:t>总结：</a:t>
            </a:r>
            <a:endParaRPr lang="en-US" altLang="zh-CN" sz="2400" b="1" dirty="0" smtClean="0">
              <a:latin typeface="黑体" panose="02010609060101010101" charset="-122"/>
              <a:ea typeface="黑体" panose="02010609060101010101" charset="-122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ym typeface="+mn-ea"/>
              </a:rPr>
              <a:t>1.</a:t>
            </a:r>
            <a:r>
              <a:rPr lang="zh-CN" altLang="en-US" dirty="0" smtClean="0">
                <a:sym typeface="+mn-ea"/>
              </a:rPr>
              <a:t>政府培育优质在线教育资源，政策倾斜，解决就业强力手段。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>
                <a:sym typeface="+mn-ea"/>
              </a:rPr>
              <a:t>2.</a:t>
            </a:r>
            <a:r>
              <a:rPr lang="zh-CN" altLang="en-US" dirty="0" smtClean="0">
                <a:sym typeface="+mn-ea"/>
              </a:rPr>
              <a:t>在线教育市场持续增长形式良好，二三线市场下沉还有较大市场未开发。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>
                <a:sym typeface="+mn-ea"/>
              </a:rPr>
              <a:t>3.</a:t>
            </a:r>
            <a:r>
              <a:rPr lang="zh-CN" altLang="en-US" dirty="0" smtClean="0">
                <a:sym typeface="+mn-ea"/>
              </a:rPr>
              <a:t>新兴职业人才缺口大，例如大数据</a:t>
            </a:r>
            <a:r>
              <a:rPr lang="en-US" altLang="zh-CN" dirty="0" smtClean="0">
                <a:sym typeface="+mn-ea"/>
              </a:rPr>
              <a:t>IT</a:t>
            </a:r>
            <a:r>
              <a:rPr lang="zh-CN" altLang="en-US" dirty="0" smtClean="0">
                <a:sym typeface="+mn-ea"/>
              </a:rPr>
              <a:t>人才，新媒体运营，学校有延迟无法解决市场大规模需求，在线教育构建渠道，解决就业问题。</a:t>
            </a:r>
            <a:endParaRPr lang="en-US" altLang="zh-CN" dirty="0" smtClean="0"/>
          </a:p>
          <a:p>
            <a:pPr>
              <a:lnSpc>
                <a:spcPct val="200000"/>
              </a:lnSpc>
            </a:pPr>
            <a:r>
              <a:rPr lang="en-US" altLang="zh-CN" dirty="0" smtClean="0">
                <a:sym typeface="+mn-ea"/>
              </a:rPr>
              <a:t>4.</a:t>
            </a:r>
            <a:r>
              <a:rPr lang="zh-CN" altLang="en-US" dirty="0" smtClean="0">
                <a:sym typeface="+mn-ea"/>
              </a:rPr>
              <a:t>新技术</a:t>
            </a:r>
            <a:r>
              <a:rPr lang="en-US" altLang="zh-CN" dirty="0" smtClean="0">
                <a:sym typeface="+mn-ea"/>
              </a:rPr>
              <a:t>+</a:t>
            </a:r>
            <a:r>
              <a:rPr lang="zh-CN" altLang="en-US" dirty="0" smtClean="0">
                <a:sym typeface="+mn-ea"/>
              </a:rPr>
              <a:t>教育，</a:t>
            </a:r>
            <a:r>
              <a:rPr lang="en-US" altLang="zh-CN" dirty="0" smtClean="0">
                <a:sym typeface="+mn-ea"/>
              </a:rPr>
              <a:t>VR</a:t>
            </a:r>
            <a:r>
              <a:rPr lang="zh-CN" altLang="en-US" dirty="0">
                <a:sym typeface="+mn-ea"/>
              </a:rPr>
              <a:t>体验</a:t>
            </a:r>
            <a:r>
              <a:rPr lang="zh-CN" altLang="en-US" dirty="0" smtClean="0">
                <a:sym typeface="+mn-ea"/>
              </a:rPr>
              <a:t>式有望改变在线教育市场格局。</a:t>
            </a:r>
            <a:endParaRPr lang="en-US" altLang="zh-CN" dirty="0" smtClean="0">
              <a:sym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dirty="0" smtClean="0">
                <a:sym typeface="+mn-ea"/>
              </a:rPr>
              <a:t>5.</a:t>
            </a:r>
            <a:r>
              <a:rPr lang="zh-CN" altLang="en-US" dirty="0">
                <a:sym typeface="+mn-ea"/>
              </a:rPr>
              <a:t>在线</a:t>
            </a:r>
            <a:r>
              <a:rPr lang="zh-CN" altLang="en-US" dirty="0" smtClean="0">
                <a:sym typeface="+mn-ea"/>
              </a:rPr>
              <a:t>教育内容同质化严重，如何</a:t>
            </a:r>
            <a:r>
              <a:rPr lang="zh-CN" altLang="en-US" dirty="0" smtClean="0">
                <a:solidFill>
                  <a:srgbClr val="FF0000"/>
                </a:solidFill>
                <a:sym typeface="+mn-ea"/>
              </a:rPr>
              <a:t>提高服务质量，完善用户体验，帮助用户提高效率</a:t>
            </a:r>
            <a:r>
              <a:rPr lang="zh-CN" altLang="en-US" dirty="0" smtClean="0">
                <a:sym typeface="+mn-ea"/>
              </a:rPr>
              <a:t>将成为下一阶段在线教育行业的风口。</a:t>
            </a:r>
            <a:endParaRPr lang="zh-CN" altLang="en-US" dirty="0"/>
          </a:p>
        </p:txBody>
      </p:sp>
      <p:sp>
        <p:nvSpPr>
          <p:cNvPr id="6" name="Freeform 5"/>
          <p:cNvSpPr/>
          <p:nvPr>
            <p:custDataLst>
              <p:tags r:id="rId1"/>
            </p:custDataLst>
          </p:nvPr>
        </p:nvSpPr>
        <p:spPr bwMode="auto">
          <a:xfrm>
            <a:off x="2896870" y="2499360"/>
            <a:ext cx="1467485" cy="1466215"/>
          </a:xfrm>
          <a:custGeom>
            <a:avLst/>
            <a:gdLst>
              <a:gd name="T0" fmla="*/ 328 w 1143"/>
              <a:gd name="T1" fmla="*/ 487 h 1143"/>
              <a:gd name="T2" fmla="*/ 276 w 1143"/>
              <a:gd name="T3" fmla="*/ 363 h 1143"/>
              <a:gd name="T4" fmla="*/ 174 w 1143"/>
              <a:gd name="T5" fmla="*/ 398 h 1143"/>
              <a:gd name="T6" fmla="*/ 0 w 1143"/>
              <a:gd name="T7" fmla="*/ 572 h 1143"/>
              <a:gd name="T8" fmla="*/ 175 w 1143"/>
              <a:gd name="T9" fmla="*/ 746 h 1143"/>
              <a:gd name="T10" fmla="*/ 211 w 1143"/>
              <a:gd name="T11" fmla="*/ 849 h 1143"/>
              <a:gd name="T12" fmla="*/ 86 w 1143"/>
              <a:gd name="T13" fmla="*/ 900 h 1143"/>
              <a:gd name="T14" fmla="*/ 246 w 1143"/>
              <a:gd name="T15" fmla="*/ 1060 h 1143"/>
              <a:gd name="T16" fmla="*/ 298 w 1143"/>
              <a:gd name="T17" fmla="*/ 936 h 1143"/>
              <a:gd name="T18" fmla="*/ 400 w 1143"/>
              <a:gd name="T19" fmla="*/ 972 h 1143"/>
              <a:gd name="T20" fmla="*/ 572 w 1143"/>
              <a:gd name="T21" fmla="*/ 1143 h 1143"/>
              <a:gd name="T22" fmla="*/ 1143 w 1143"/>
              <a:gd name="T23" fmla="*/ 572 h 1143"/>
              <a:gd name="T24" fmla="*/ 959 w 1143"/>
              <a:gd name="T25" fmla="*/ 388 h 1143"/>
              <a:gd name="T26" fmla="*/ 916 w 1143"/>
              <a:gd name="T27" fmla="*/ 345 h 1143"/>
              <a:gd name="T28" fmla="*/ 759 w 1143"/>
              <a:gd name="T29" fmla="*/ 187 h 1143"/>
              <a:gd name="T30" fmla="*/ 746 w 1143"/>
              <a:gd name="T31" fmla="*/ 175 h 1143"/>
              <a:gd name="T32" fmla="*/ 572 w 1143"/>
              <a:gd name="T33" fmla="*/ 0 h 1143"/>
              <a:gd name="T34" fmla="*/ 572 w 1143"/>
              <a:gd name="T35" fmla="*/ 0 h 1143"/>
              <a:gd name="T36" fmla="*/ 398 w 1143"/>
              <a:gd name="T37" fmla="*/ 174 h 1143"/>
              <a:gd name="T38" fmla="*/ 378 w 1143"/>
              <a:gd name="T39" fmla="*/ 194 h 1143"/>
              <a:gd name="T40" fmla="*/ 379 w 1143"/>
              <a:gd name="T41" fmla="*/ 194 h 1143"/>
              <a:gd name="T42" fmla="*/ 363 w 1143"/>
              <a:gd name="T43" fmla="*/ 276 h 1143"/>
              <a:gd name="T44" fmla="*/ 488 w 1143"/>
              <a:gd name="T45" fmla="*/ 328 h 1143"/>
              <a:gd name="T46" fmla="*/ 328 w 1143"/>
              <a:gd name="T47" fmla="*/ 487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328" y="487"/>
                </a:moveTo>
                <a:cubicBezTo>
                  <a:pt x="272" y="446"/>
                  <a:pt x="296" y="413"/>
                  <a:pt x="276" y="363"/>
                </a:cubicBezTo>
                <a:cubicBezTo>
                  <a:pt x="266" y="336"/>
                  <a:pt x="236" y="336"/>
                  <a:pt x="174" y="398"/>
                </a:cubicBezTo>
                <a:cubicBezTo>
                  <a:pt x="0" y="572"/>
                  <a:pt x="0" y="572"/>
                  <a:pt x="0" y="572"/>
                </a:cubicBezTo>
                <a:cubicBezTo>
                  <a:pt x="175" y="746"/>
                  <a:pt x="175" y="746"/>
                  <a:pt x="175" y="746"/>
                </a:cubicBezTo>
                <a:cubicBezTo>
                  <a:pt x="238" y="809"/>
                  <a:pt x="237" y="839"/>
                  <a:pt x="211" y="849"/>
                </a:cubicBezTo>
                <a:cubicBezTo>
                  <a:pt x="160" y="868"/>
                  <a:pt x="127" y="844"/>
                  <a:pt x="86" y="900"/>
                </a:cubicBezTo>
                <a:cubicBezTo>
                  <a:pt x="16" y="997"/>
                  <a:pt x="150" y="1131"/>
                  <a:pt x="246" y="1060"/>
                </a:cubicBezTo>
                <a:cubicBezTo>
                  <a:pt x="303" y="1019"/>
                  <a:pt x="279" y="986"/>
                  <a:pt x="298" y="936"/>
                </a:cubicBezTo>
                <a:cubicBezTo>
                  <a:pt x="308" y="909"/>
                  <a:pt x="338" y="909"/>
                  <a:pt x="400" y="972"/>
                </a:cubicBezTo>
                <a:cubicBezTo>
                  <a:pt x="572" y="1143"/>
                  <a:pt x="572" y="1143"/>
                  <a:pt x="572" y="1143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59" y="388"/>
                  <a:pt x="959" y="388"/>
                  <a:pt x="959" y="388"/>
                </a:cubicBezTo>
                <a:cubicBezTo>
                  <a:pt x="916" y="345"/>
                  <a:pt x="916" y="345"/>
                  <a:pt x="916" y="345"/>
                </a:cubicBezTo>
                <a:cubicBezTo>
                  <a:pt x="759" y="187"/>
                  <a:pt x="759" y="187"/>
                  <a:pt x="759" y="187"/>
                </a:cubicBezTo>
                <a:cubicBezTo>
                  <a:pt x="755" y="183"/>
                  <a:pt x="751" y="179"/>
                  <a:pt x="746" y="175"/>
                </a:cubicBezTo>
                <a:cubicBezTo>
                  <a:pt x="572" y="0"/>
                  <a:pt x="572" y="0"/>
                  <a:pt x="572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398" y="174"/>
                  <a:pt x="398" y="174"/>
                  <a:pt x="398" y="174"/>
                </a:cubicBezTo>
                <a:cubicBezTo>
                  <a:pt x="378" y="194"/>
                  <a:pt x="378" y="194"/>
                  <a:pt x="378" y="194"/>
                </a:cubicBezTo>
                <a:cubicBezTo>
                  <a:pt x="379" y="194"/>
                  <a:pt x="379" y="194"/>
                  <a:pt x="379" y="194"/>
                </a:cubicBezTo>
                <a:cubicBezTo>
                  <a:pt x="336" y="243"/>
                  <a:pt x="339" y="267"/>
                  <a:pt x="363" y="276"/>
                </a:cubicBezTo>
                <a:cubicBezTo>
                  <a:pt x="413" y="295"/>
                  <a:pt x="446" y="272"/>
                  <a:pt x="488" y="328"/>
                </a:cubicBezTo>
                <a:cubicBezTo>
                  <a:pt x="559" y="425"/>
                  <a:pt x="425" y="558"/>
                  <a:pt x="328" y="487"/>
                </a:cubicBezTo>
                <a:close/>
              </a:path>
            </a:pathLst>
          </a:custGeom>
          <a:solidFill>
            <a:srgbClr val="79B6D3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normAutofit/>
          </a:bodyPr>
          <a:lstStyle/>
          <a:p>
            <a:pPr>
              <a:lnSpc>
                <a:spcPct val="120000"/>
              </a:lnSpc>
            </a:pPr>
            <a:endParaRPr lang="id-ID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Freeform 6"/>
          <p:cNvSpPr/>
          <p:nvPr>
            <p:custDataLst>
              <p:tags r:id="rId2"/>
            </p:custDataLst>
          </p:nvPr>
        </p:nvSpPr>
        <p:spPr bwMode="auto">
          <a:xfrm>
            <a:off x="1971675" y="1509395"/>
            <a:ext cx="1364615" cy="1363345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solidFill>
            <a:srgbClr val="8EAADC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normAutofit/>
          </a:bodyPr>
          <a:lstStyle/>
          <a:p>
            <a:pPr>
              <a:lnSpc>
                <a:spcPct val="120000"/>
              </a:lnSpc>
            </a:pPr>
            <a:endParaRPr lang="id-ID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Freeform 7"/>
          <p:cNvSpPr/>
          <p:nvPr>
            <p:custDataLst>
              <p:tags r:id="rId3"/>
            </p:custDataLst>
          </p:nvPr>
        </p:nvSpPr>
        <p:spPr bwMode="auto">
          <a:xfrm>
            <a:off x="972185" y="2491105"/>
            <a:ext cx="1467485" cy="1467485"/>
          </a:xfrm>
          <a:custGeom>
            <a:avLst/>
            <a:gdLst>
              <a:gd name="T0" fmla="*/ 814 w 1143"/>
              <a:gd name="T1" fmla="*/ 656 h 1143"/>
              <a:gd name="T2" fmla="*/ 866 w 1143"/>
              <a:gd name="T3" fmla="*/ 781 h 1143"/>
              <a:gd name="T4" fmla="*/ 969 w 1143"/>
              <a:gd name="T5" fmla="*/ 745 h 1143"/>
              <a:gd name="T6" fmla="*/ 1143 w 1143"/>
              <a:gd name="T7" fmla="*/ 572 h 1143"/>
              <a:gd name="T8" fmla="*/ 968 w 1143"/>
              <a:gd name="T9" fmla="*/ 397 h 1143"/>
              <a:gd name="T10" fmla="*/ 932 w 1143"/>
              <a:gd name="T11" fmla="*/ 294 h 1143"/>
              <a:gd name="T12" fmla="*/ 1057 w 1143"/>
              <a:gd name="T13" fmla="*/ 243 h 1143"/>
              <a:gd name="T14" fmla="*/ 896 w 1143"/>
              <a:gd name="T15" fmla="*/ 83 h 1143"/>
              <a:gd name="T16" fmla="*/ 845 w 1143"/>
              <a:gd name="T17" fmla="*/ 207 h 1143"/>
              <a:gd name="T18" fmla="*/ 743 w 1143"/>
              <a:gd name="T19" fmla="*/ 172 h 1143"/>
              <a:gd name="T20" fmla="*/ 571 w 1143"/>
              <a:gd name="T21" fmla="*/ 0 h 1143"/>
              <a:gd name="T22" fmla="*/ 0 w 1143"/>
              <a:gd name="T23" fmla="*/ 572 h 1143"/>
              <a:gd name="T24" fmla="*/ 184 w 1143"/>
              <a:gd name="T25" fmla="*/ 755 h 1143"/>
              <a:gd name="T26" fmla="*/ 227 w 1143"/>
              <a:gd name="T27" fmla="*/ 798 h 1143"/>
              <a:gd name="T28" fmla="*/ 384 w 1143"/>
              <a:gd name="T29" fmla="*/ 956 h 1143"/>
              <a:gd name="T30" fmla="*/ 396 w 1143"/>
              <a:gd name="T31" fmla="*/ 969 h 1143"/>
              <a:gd name="T32" fmla="*/ 571 w 1143"/>
              <a:gd name="T33" fmla="*/ 1143 h 1143"/>
              <a:gd name="T34" fmla="*/ 571 w 1143"/>
              <a:gd name="T35" fmla="*/ 1143 h 1143"/>
              <a:gd name="T36" fmla="*/ 745 w 1143"/>
              <a:gd name="T37" fmla="*/ 970 h 1143"/>
              <a:gd name="T38" fmla="*/ 765 w 1143"/>
              <a:gd name="T39" fmla="*/ 949 h 1143"/>
              <a:gd name="T40" fmla="*/ 764 w 1143"/>
              <a:gd name="T41" fmla="*/ 949 h 1143"/>
              <a:gd name="T42" fmla="*/ 780 w 1143"/>
              <a:gd name="T43" fmla="*/ 867 h 1143"/>
              <a:gd name="T44" fmla="*/ 655 w 1143"/>
              <a:gd name="T45" fmla="*/ 815 h 1143"/>
              <a:gd name="T46" fmla="*/ 814 w 1143"/>
              <a:gd name="T47" fmla="*/ 656 h 1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143" h="1143">
                <a:moveTo>
                  <a:pt x="814" y="656"/>
                </a:moveTo>
                <a:cubicBezTo>
                  <a:pt x="871" y="697"/>
                  <a:pt x="847" y="730"/>
                  <a:pt x="866" y="781"/>
                </a:cubicBezTo>
                <a:cubicBezTo>
                  <a:pt x="877" y="807"/>
                  <a:pt x="907" y="808"/>
                  <a:pt x="969" y="745"/>
                </a:cubicBezTo>
                <a:cubicBezTo>
                  <a:pt x="1143" y="572"/>
                  <a:pt x="1143" y="572"/>
                  <a:pt x="1143" y="572"/>
                </a:cubicBezTo>
                <a:cubicBezTo>
                  <a:pt x="968" y="397"/>
                  <a:pt x="968" y="397"/>
                  <a:pt x="968" y="397"/>
                </a:cubicBezTo>
                <a:cubicBezTo>
                  <a:pt x="905" y="334"/>
                  <a:pt x="905" y="304"/>
                  <a:pt x="932" y="294"/>
                </a:cubicBezTo>
                <a:cubicBezTo>
                  <a:pt x="983" y="275"/>
                  <a:pt x="1016" y="300"/>
                  <a:pt x="1057" y="243"/>
                </a:cubicBezTo>
                <a:cubicBezTo>
                  <a:pt x="1127" y="147"/>
                  <a:pt x="993" y="12"/>
                  <a:pt x="896" y="83"/>
                </a:cubicBezTo>
                <a:cubicBezTo>
                  <a:pt x="840" y="124"/>
                  <a:pt x="864" y="157"/>
                  <a:pt x="845" y="207"/>
                </a:cubicBezTo>
                <a:cubicBezTo>
                  <a:pt x="835" y="234"/>
                  <a:pt x="805" y="234"/>
                  <a:pt x="743" y="172"/>
                </a:cubicBezTo>
                <a:cubicBezTo>
                  <a:pt x="571" y="0"/>
                  <a:pt x="571" y="0"/>
                  <a:pt x="571" y="0"/>
                </a:cubicBezTo>
                <a:cubicBezTo>
                  <a:pt x="0" y="572"/>
                  <a:pt x="0" y="572"/>
                  <a:pt x="0" y="572"/>
                </a:cubicBezTo>
                <a:cubicBezTo>
                  <a:pt x="184" y="755"/>
                  <a:pt x="184" y="755"/>
                  <a:pt x="184" y="755"/>
                </a:cubicBezTo>
                <a:cubicBezTo>
                  <a:pt x="227" y="798"/>
                  <a:pt x="227" y="798"/>
                  <a:pt x="227" y="798"/>
                </a:cubicBezTo>
                <a:cubicBezTo>
                  <a:pt x="384" y="956"/>
                  <a:pt x="384" y="956"/>
                  <a:pt x="384" y="956"/>
                </a:cubicBezTo>
                <a:cubicBezTo>
                  <a:pt x="388" y="960"/>
                  <a:pt x="392" y="964"/>
                  <a:pt x="396" y="969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571" y="1143"/>
                  <a:pt x="571" y="1143"/>
                  <a:pt x="571" y="1143"/>
                </a:cubicBezTo>
                <a:cubicBezTo>
                  <a:pt x="745" y="970"/>
                  <a:pt x="745" y="970"/>
                  <a:pt x="745" y="970"/>
                </a:cubicBezTo>
                <a:cubicBezTo>
                  <a:pt x="765" y="949"/>
                  <a:pt x="765" y="949"/>
                  <a:pt x="765" y="949"/>
                </a:cubicBezTo>
                <a:cubicBezTo>
                  <a:pt x="764" y="949"/>
                  <a:pt x="764" y="949"/>
                  <a:pt x="764" y="949"/>
                </a:cubicBezTo>
                <a:cubicBezTo>
                  <a:pt x="807" y="900"/>
                  <a:pt x="804" y="876"/>
                  <a:pt x="780" y="867"/>
                </a:cubicBezTo>
                <a:cubicBezTo>
                  <a:pt x="729" y="848"/>
                  <a:pt x="697" y="872"/>
                  <a:pt x="655" y="815"/>
                </a:cubicBezTo>
                <a:cubicBezTo>
                  <a:pt x="584" y="718"/>
                  <a:pt x="717" y="585"/>
                  <a:pt x="814" y="656"/>
                </a:cubicBezTo>
                <a:close/>
              </a:path>
            </a:pathLst>
          </a:custGeom>
          <a:solidFill>
            <a:srgbClr val="8590CA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normAutofit/>
          </a:bodyPr>
          <a:lstStyle/>
          <a:p>
            <a:pPr>
              <a:lnSpc>
                <a:spcPct val="120000"/>
              </a:lnSpc>
            </a:pPr>
            <a:endParaRPr lang="id-ID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6"/>
          <p:cNvSpPr/>
          <p:nvPr>
            <p:custDataLst>
              <p:tags r:id="rId4"/>
            </p:custDataLst>
          </p:nvPr>
        </p:nvSpPr>
        <p:spPr bwMode="auto">
          <a:xfrm rot="10800000">
            <a:off x="1971675" y="3506470"/>
            <a:ext cx="1364615" cy="1363345"/>
          </a:xfrm>
          <a:custGeom>
            <a:avLst/>
            <a:gdLst>
              <a:gd name="T0" fmla="*/ 378 w 1062"/>
              <a:gd name="T1" fmla="*/ 908 h 1062"/>
              <a:gd name="T2" fmla="*/ 335 w 1062"/>
              <a:gd name="T3" fmla="*/ 852 h 1062"/>
              <a:gd name="T4" fmla="*/ 372 w 1062"/>
              <a:gd name="T5" fmla="*/ 845 h 1062"/>
              <a:gd name="T6" fmla="*/ 470 w 1062"/>
              <a:gd name="T7" fmla="*/ 791 h 1062"/>
              <a:gd name="T8" fmla="*/ 451 w 1062"/>
              <a:gd name="T9" fmla="*/ 611 h 1062"/>
              <a:gd name="T10" fmla="*/ 271 w 1062"/>
              <a:gd name="T11" fmla="*/ 592 h 1062"/>
              <a:gd name="T12" fmla="*/ 217 w 1062"/>
              <a:gd name="T13" fmla="*/ 690 h 1062"/>
              <a:gd name="T14" fmla="*/ 210 w 1062"/>
              <a:gd name="T15" fmla="*/ 727 h 1062"/>
              <a:gd name="T16" fmla="*/ 173 w 1062"/>
              <a:gd name="T17" fmla="*/ 703 h 1062"/>
              <a:gd name="T18" fmla="*/ 164 w 1062"/>
              <a:gd name="T19" fmla="*/ 694 h 1062"/>
              <a:gd name="T20" fmla="*/ 0 w 1062"/>
              <a:gd name="T21" fmla="*/ 531 h 1062"/>
              <a:gd name="T22" fmla="*/ 155 w 1062"/>
              <a:gd name="T23" fmla="*/ 376 h 1062"/>
              <a:gd name="T24" fmla="*/ 167 w 1062"/>
              <a:gd name="T25" fmla="*/ 365 h 1062"/>
              <a:gd name="T26" fmla="*/ 167 w 1062"/>
              <a:gd name="T27" fmla="*/ 365 h 1062"/>
              <a:gd name="T28" fmla="*/ 532 w 1062"/>
              <a:gd name="T29" fmla="*/ 0 h 1062"/>
              <a:gd name="T30" fmla="*/ 1062 w 1062"/>
              <a:gd name="T31" fmla="*/ 531 h 1062"/>
              <a:gd name="T32" fmla="*/ 911 w 1062"/>
              <a:gd name="T33" fmla="*/ 682 h 1062"/>
              <a:gd name="T34" fmla="*/ 857 w 1062"/>
              <a:gd name="T35" fmla="*/ 753 h 1062"/>
              <a:gd name="T36" fmla="*/ 865 w 1062"/>
              <a:gd name="T37" fmla="*/ 819 h 1062"/>
              <a:gd name="T38" fmla="*/ 886 w 1062"/>
              <a:gd name="T39" fmla="*/ 832 h 1062"/>
              <a:gd name="T40" fmla="*/ 940 w 1062"/>
              <a:gd name="T41" fmla="*/ 843 h 1062"/>
              <a:gd name="T42" fmla="*/ 986 w 1062"/>
              <a:gd name="T43" fmla="*/ 860 h 1062"/>
              <a:gd name="T44" fmla="*/ 997 w 1062"/>
              <a:gd name="T45" fmla="*/ 873 h 1062"/>
              <a:gd name="T46" fmla="*/ 982 w 1062"/>
              <a:gd name="T47" fmla="*/ 979 h 1062"/>
              <a:gd name="T48" fmla="*/ 877 w 1062"/>
              <a:gd name="T49" fmla="*/ 993 h 1062"/>
              <a:gd name="T50" fmla="*/ 864 w 1062"/>
              <a:gd name="T51" fmla="*/ 982 h 1062"/>
              <a:gd name="T52" fmla="*/ 847 w 1062"/>
              <a:gd name="T53" fmla="*/ 936 h 1062"/>
              <a:gd name="T54" fmla="*/ 836 w 1062"/>
              <a:gd name="T55" fmla="*/ 882 h 1062"/>
              <a:gd name="T56" fmla="*/ 822 w 1062"/>
              <a:gd name="T57" fmla="*/ 861 h 1062"/>
              <a:gd name="T58" fmla="*/ 686 w 1062"/>
              <a:gd name="T59" fmla="*/ 907 h 1062"/>
              <a:gd name="T60" fmla="*/ 531 w 1062"/>
              <a:gd name="T61" fmla="*/ 1062 h 1062"/>
              <a:gd name="T62" fmla="*/ 378 w 1062"/>
              <a:gd name="T63" fmla="*/ 908 h 10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062" h="1062">
                <a:moveTo>
                  <a:pt x="378" y="908"/>
                </a:moveTo>
                <a:cubicBezTo>
                  <a:pt x="346" y="876"/>
                  <a:pt x="337" y="859"/>
                  <a:pt x="335" y="852"/>
                </a:cubicBezTo>
                <a:cubicBezTo>
                  <a:pt x="348" y="848"/>
                  <a:pt x="360" y="847"/>
                  <a:pt x="372" y="845"/>
                </a:cubicBezTo>
                <a:cubicBezTo>
                  <a:pt x="402" y="842"/>
                  <a:pt x="436" y="839"/>
                  <a:pt x="470" y="791"/>
                </a:cubicBezTo>
                <a:cubicBezTo>
                  <a:pt x="510" y="737"/>
                  <a:pt x="502" y="663"/>
                  <a:pt x="451" y="611"/>
                </a:cubicBezTo>
                <a:cubicBezTo>
                  <a:pt x="399" y="560"/>
                  <a:pt x="326" y="552"/>
                  <a:pt x="271" y="592"/>
                </a:cubicBezTo>
                <a:cubicBezTo>
                  <a:pt x="223" y="627"/>
                  <a:pt x="220" y="660"/>
                  <a:pt x="217" y="690"/>
                </a:cubicBezTo>
                <a:cubicBezTo>
                  <a:pt x="216" y="703"/>
                  <a:pt x="215" y="715"/>
                  <a:pt x="210" y="727"/>
                </a:cubicBezTo>
                <a:cubicBezTo>
                  <a:pt x="205" y="726"/>
                  <a:pt x="193" y="720"/>
                  <a:pt x="173" y="703"/>
                </a:cubicBezTo>
                <a:cubicBezTo>
                  <a:pt x="164" y="694"/>
                  <a:pt x="164" y="694"/>
                  <a:pt x="164" y="694"/>
                </a:cubicBezTo>
                <a:cubicBezTo>
                  <a:pt x="0" y="531"/>
                  <a:pt x="0" y="531"/>
                  <a:pt x="0" y="531"/>
                </a:cubicBezTo>
                <a:cubicBezTo>
                  <a:pt x="155" y="376"/>
                  <a:pt x="155" y="376"/>
                  <a:pt x="155" y="376"/>
                </a:cubicBezTo>
                <a:cubicBezTo>
                  <a:pt x="159" y="372"/>
                  <a:pt x="163" y="369"/>
                  <a:pt x="167" y="365"/>
                </a:cubicBezTo>
                <a:cubicBezTo>
                  <a:pt x="167" y="365"/>
                  <a:pt x="167" y="365"/>
                  <a:pt x="167" y="365"/>
                </a:cubicBezTo>
                <a:cubicBezTo>
                  <a:pt x="532" y="0"/>
                  <a:pt x="532" y="0"/>
                  <a:pt x="532" y="0"/>
                </a:cubicBezTo>
                <a:cubicBezTo>
                  <a:pt x="1062" y="531"/>
                  <a:pt x="1062" y="531"/>
                  <a:pt x="1062" y="531"/>
                </a:cubicBezTo>
                <a:cubicBezTo>
                  <a:pt x="911" y="682"/>
                  <a:pt x="911" y="682"/>
                  <a:pt x="911" y="682"/>
                </a:cubicBezTo>
                <a:cubicBezTo>
                  <a:pt x="884" y="710"/>
                  <a:pt x="866" y="733"/>
                  <a:pt x="857" y="753"/>
                </a:cubicBezTo>
                <a:cubicBezTo>
                  <a:pt x="842" y="788"/>
                  <a:pt x="855" y="809"/>
                  <a:pt x="865" y="819"/>
                </a:cubicBezTo>
                <a:cubicBezTo>
                  <a:pt x="870" y="824"/>
                  <a:pt x="877" y="829"/>
                  <a:pt x="886" y="832"/>
                </a:cubicBezTo>
                <a:cubicBezTo>
                  <a:pt x="906" y="840"/>
                  <a:pt x="925" y="841"/>
                  <a:pt x="940" y="843"/>
                </a:cubicBezTo>
                <a:cubicBezTo>
                  <a:pt x="960" y="845"/>
                  <a:pt x="972" y="846"/>
                  <a:pt x="986" y="860"/>
                </a:cubicBezTo>
                <a:cubicBezTo>
                  <a:pt x="990" y="864"/>
                  <a:pt x="993" y="868"/>
                  <a:pt x="997" y="873"/>
                </a:cubicBezTo>
                <a:cubicBezTo>
                  <a:pt x="1025" y="912"/>
                  <a:pt x="1007" y="954"/>
                  <a:pt x="982" y="979"/>
                </a:cubicBezTo>
                <a:cubicBezTo>
                  <a:pt x="958" y="1003"/>
                  <a:pt x="916" y="1022"/>
                  <a:pt x="877" y="993"/>
                </a:cubicBezTo>
                <a:cubicBezTo>
                  <a:pt x="872" y="990"/>
                  <a:pt x="867" y="986"/>
                  <a:pt x="864" y="982"/>
                </a:cubicBezTo>
                <a:cubicBezTo>
                  <a:pt x="850" y="968"/>
                  <a:pt x="849" y="957"/>
                  <a:pt x="847" y="936"/>
                </a:cubicBezTo>
                <a:cubicBezTo>
                  <a:pt x="845" y="921"/>
                  <a:pt x="843" y="903"/>
                  <a:pt x="836" y="882"/>
                </a:cubicBezTo>
                <a:cubicBezTo>
                  <a:pt x="832" y="874"/>
                  <a:pt x="828" y="866"/>
                  <a:pt x="822" y="861"/>
                </a:cubicBezTo>
                <a:cubicBezTo>
                  <a:pt x="777" y="816"/>
                  <a:pt x="708" y="885"/>
                  <a:pt x="686" y="907"/>
                </a:cubicBezTo>
                <a:cubicBezTo>
                  <a:pt x="531" y="1062"/>
                  <a:pt x="531" y="1062"/>
                  <a:pt x="531" y="1062"/>
                </a:cubicBezTo>
                <a:lnTo>
                  <a:pt x="378" y="908"/>
                </a:lnTo>
                <a:close/>
              </a:path>
            </a:pathLst>
          </a:custGeom>
          <a:solidFill>
            <a:srgbClr val="7AC2C7"/>
          </a:solidFill>
          <a:ln>
            <a:noFill/>
          </a:ln>
        </p:spPr>
        <p:txBody>
          <a:bodyPr vert="horz" wrap="square" lIns="90000" tIns="46800" rIns="90000" bIns="46800" numCol="1" anchor="t" anchorCtr="0" compatLnSpc="1">
            <a:normAutofit/>
          </a:bodyPr>
          <a:lstStyle/>
          <a:p>
            <a:pPr>
              <a:lnSpc>
                <a:spcPct val="120000"/>
              </a:lnSpc>
            </a:pPr>
            <a:endParaRPr lang="id-ID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>
            <a:spLocks noChangeAspect="1"/>
          </p:cNvSpPr>
          <p:nvPr>
            <p:custDataLst>
              <p:tags r:id="rId5"/>
            </p:custDataLst>
          </p:nvPr>
        </p:nvSpPr>
        <p:spPr>
          <a:xfrm>
            <a:off x="2366645" y="1842135"/>
            <a:ext cx="635635" cy="63563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875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ru-RU" sz="36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</a:p>
        </p:txBody>
      </p:sp>
      <p:sp>
        <p:nvSpPr>
          <p:cNvPr id="21" name="TextBox 20"/>
          <p:cNvSpPr txBox="1">
            <a:spLocks noChangeAspect="1"/>
          </p:cNvSpPr>
          <p:nvPr>
            <p:custDataLst>
              <p:tags r:id="rId6"/>
            </p:custDataLst>
          </p:nvPr>
        </p:nvSpPr>
        <p:spPr>
          <a:xfrm>
            <a:off x="2296795" y="3909060"/>
            <a:ext cx="635635" cy="63563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875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ru-RU" sz="36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</a:t>
            </a:r>
          </a:p>
        </p:txBody>
      </p:sp>
      <p:sp>
        <p:nvSpPr>
          <p:cNvPr id="22" name="TextBox 21"/>
          <p:cNvSpPr txBox="1"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356995" y="2875915"/>
            <a:ext cx="635635" cy="63563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87500" lnSpcReduction="20000"/>
          </a:bodyPr>
          <a:lstStyle/>
          <a:p>
            <a:pPr algn="ctr">
              <a:lnSpc>
                <a:spcPct val="130000"/>
              </a:lnSpc>
            </a:pPr>
            <a:r>
              <a:rPr lang="en-US" altLang="ru-RU" sz="3600" dirty="0">
                <a:solidFill>
                  <a:sysClr val="window" lastClr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</a:t>
            </a:r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>
            <a:off x="3336290" y="2938145"/>
            <a:ext cx="635635" cy="635635"/>
          </a:xfrm>
          <a:prstGeom prst="rect">
            <a:avLst/>
          </a:prstGeom>
          <a:noFill/>
        </p:spPr>
        <p:txBody>
          <a:bodyPr wrap="square" lIns="90000" tIns="46800" rIns="90000" bIns="46800" rtlCol="0" anchor="ctr" anchorCtr="0">
            <a:normAutofit fontScale="87500" lnSpcReduction="20000"/>
          </a:bodyPr>
          <a:lstStyle>
            <a:defPPr>
              <a:defRPr lang="zh-CN"/>
            </a:defPPr>
            <a:lvl1pPr algn="ctr">
              <a:defRPr sz="4800">
                <a:solidFill>
                  <a:sysClr val="window" lastClr="FFFFFF"/>
                </a:solidFill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36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</a:t>
            </a:r>
          </a:p>
        </p:txBody>
      </p:sp>
      <p:grpSp>
        <p:nvGrpSpPr>
          <p:cNvPr id="18" name="组合 1"/>
          <p:cNvGrpSpPr/>
          <p:nvPr/>
        </p:nvGrpSpPr>
        <p:grpSpPr>
          <a:xfrm>
            <a:off x="346075" y="323850"/>
            <a:ext cx="2073275" cy="398463"/>
            <a:chOff x="545" y="509"/>
            <a:chExt cx="3265" cy="628"/>
          </a:xfrm>
        </p:grpSpPr>
        <p:sp>
          <p:nvSpPr>
            <p:cNvPr id="19" name="等腰三角形 18"/>
            <p:cNvSpPr/>
            <p:nvPr/>
          </p:nvSpPr>
          <p:spPr>
            <a:xfrm rot="10800000">
              <a:off x="545" y="644"/>
              <a:ext cx="595" cy="403"/>
            </a:xfrm>
            <a:prstGeom prst="triangle">
              <a:avLst/>
            </a:prstGeom>
            <a:solidFill>
              <a:srgbClr val="E7C7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3" name="文本框 28"/>
            <p:cNvSpPr txBox="1"/>
            <p:nvPr/>
          </p:nvSpPr>
          <p:spPr>
            <a:xfrm>
              <a:off x="1239" y="509"/>
              <a:ext cx="2571" cy="628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>
              <a:spAutoFit/>
            </a:bodyPr>
            <a:lstStyle/>
            <a:p>
              <a:r>
                <a:rPr lang="en-US" altLang="zh-CN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r>
                <a:rPr lang="zh-CN" altLang="en-US" sz="2000" b="1" dirty="0" smtClean="0">
                  <a:solidFill>
                    <a:srgbClr val="52618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市场分析</a:t>
              </a:r>
              <a:endParaRPr lang="zh-CN" altLang="en-US" sz="2000" b="1" dirty="0">
                <a:solidFill>
                  <a:srgbClr val="52618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3879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: 形状 4"/>
          <p:cNvSpPr/>
          <p:nvPr/>
        </p:nvSpPr>
        <p:spPr bwMode="auto">
          <a:xfrm flipH="1">
            <a:off x="0" y="5871029"/>
            <a:ext cx="12192000" cy="1012232"/>
          </a:xfrm>
          <a:custGeom>
            <a:avLst/>
            <a:gdLst>
              <a:gd name="connsiteX0" fmla="*/ 2457949 w 12192000"/>
              <a:gd name="connsiteY0" fmla="*/ 0 h 1012232"/>
              <a:gd name="connsiteX1" fmla="*/ 9057549 w 12192000"/>
              <a:gd name="connsiteY1" fmla="*/ 610553 h 1012232"/>
              <a:gd name="connsiteX2" fmla="*/ 12192000 w 12192000"/>
              <a:gd name="connsiteY2" fmla="*/ 305277 h 1012232"/>
              <a:gd name="connsiteX3" fmla="*/ 12192000 w 12192000"/>
              <a:gd name="connsiteY3" fmla="*/ 1012232 h 1012232"/>
              <a:gd name="connsiteX4" fmla="*/ 114300 w 12192000"/>
              <a:gd name="connsiteY4" fmla="*/ 1012232 h 1012232"/>
              <a:gd name="connsiteX5" fmla="*/ 0 w 12192000"/>
              <a:gd name="connsiteY5" fmla="*/ 1012232 h 1012232"/>
              <a:gd name="connsiteX6" fmla="*/ 0 w 12192000"/>
              <a:gd name="connsiteY6" fmla="*/ 160434 h 1012232"/>
              <a:gd name="connsiteX7" fmla="*/ 270087 w 12192000"/>
              <a:gd name="connsiteY7" fmla="*/ 129128 h 1012232"/>
              <a:gd name="connsiteX8" fmla="*/ 2457949 w 12192000"/>
              <a:gd name="connsiteY8" fmla="*/ 0 h 1012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1012232">
                <a:moveTo>
                  <a:pt x="2457949" y="0"/>
                </a:moveTo>
                <a:cubicBezTo>
                  <a:pt x="4506845" y="0"/>
                  <a:pt x="7360920" y="610553"/>
                  <a:pt x="9057549" y="610553"/>
                </a:cubicBezTo>
                <a:cubicBezTo>
                  <a:pt x="10754179" y="610553"/>
                  <a:pt x="12192000" y="305277"/>
                  <a:pt x="12192000" y="305277"/>
                </a:cubicBezTo>
                <a:cubicBezTo>
                  <a:pt x="12192000" y="1012232"/>
                  <a:pt x="12192000" y="1012232"/>
                  <a:pt x="12192000" y="1012232"/>
                </a:cubicBezTo>
                <a:cubicBezTo>
                  <a:pt x="5290457" y="1012232"/>
                  <a:pt x="1839686" y="1012232"/>
                  <a:pt x="114300" y="1012232"/>
                </a:cubicBezTo>
                <a:lnTo>
                  <a:pt x="0" y="1012232"/>
                </a:lnTo>
                <a:lnTo>
                  <a:pt x="0" y="160434"/>
                </a:lnTo>
                <a:lnTo>
                  <a:pt x="270087" y="129128"/>
                </a:lnTo>
                <a:cubicBezTo>
                  <a:pt x="925321" y="57390"/>
                  <a:pt x="1689613" y="0"/>
                  <a:pt x="2457949" y="0"/>
                </a:cubicBezTo>
                <a:close/>
              </a:path>
            </a:pathLst>
          </a:custGeom>
          <a:solidFill>
            <a:srgbClr val="52618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lt1"/>
              </a:solidFill>
              <a:latin typeface="Arial" panose="020B0604020202020204" pitchFamily="34" charset="0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574686" y="530846"/>
            <a:ext cx="5376171" cy="5485135"/>
            <a:chOff x="6698566" y="879190"/>
            <a:chExt cx="5376171" cy="5485135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811925" y="5470844"/>
              <a:ext cx="573074" cy="652329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83297" y="4565510"/>
              <a:ext cx="1438781" cy="123149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98566" y="879190"/>
              <a:ext cx="3828620" cy="3298222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8574362" y="1163521"/>
              <a:ext cx="2962913" cy="2091109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20461" y="3297771"/>
              <a:ext cx="3554276" cy="3066554"/>
            </a:xfrm>
            <a:prstGeom prst="rect">
              <a:avLst/>
            </a:prstGeom>
          </p:spPr>
        </p:pic>
      </p:grpSp>
      <p:sp>
        <p:nvSpPr>
          <p:cNvPr id="15" name="文本框 14"/>
          <p:cNvSpPr txBox="1"/>
          <p:nvPr/>
        </p:nvSpPr>
        <p:spPr>
          <a:xfrm>
            <a:off x="3044480" y="3083852"/>
            <a:ext cx="26229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</a:t>
            </a:r>
            <a:endParaRPr lang="zh-CN" altLang="en-US" sz="54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93184" y="2321004"/>
            <a:ext cx="4339399" cy="110799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ontrasting" dir="t">
              <a:rot lat="0" lon="0" rev="7800000"/>
            </a:lightRig>
          </a:scene3d>
          <a:sp3d>
            <a:bevelT w="139700" h="139700"/>
          </a:sp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dirty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用户</a:t>
            </a:r>
            <a:r>
              <a:rPr lang="zh-CN" altLang="en-US" sz="6600" dirty="0" smtClean="0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文泉驿等宽微米黑" panose="020B0606030804020204" pitchFamily="34" charset="-122"/>
              </a:rPr>
              <a:t>分析</a:t>
            </a:r>
            <a:endParaRPr lang="zh-CN" altLang="en-US" sz="6600" dirty="0"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文泉驿等宽微米黑" panose="020B06060308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45968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1"/>
  <p:tag name="KSO_WM_UNIT_ID" val="diagram20198931_3*l_h_i*1_3_1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FILL_FORE_SCHEMECOLOR_INDEX" val="7"/>
  <p:tag name="KSO_WM_UNIT_FILL_TYPE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198931_3*l_h_f*1_2_1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198931_3*l_h_f*1_3_1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198931_3*l_h_f*1_4_1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90"/>
  <p:tag name="KSO_WM_UNIT_TYPE" val="l_h_i"/>
  <p:tag name="KSO_WM_UNIT_INDEX" val="1_2_1"/>
  <p:tag name="KSO_WM_UNIT_ID" val="diagram20170390_3*l_h_i*1_2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90"/>
  <p:tag name="KSO_WM_UNIT_TYPE" val="l_h_i"/>
  <p:tag name="KSO_WM_UNIT_INDEX" val="1_1_1"/>
  <p:tag name="KSO_WM_UNIT_ID" val="diagram20170390_3*l_h_i*1_1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90"/>
  <p:tag name="KSO_WM_UNIT_TYPE" val="l_h_i"/>
  <p:tag name="KSO_WM_UNIT_INDEX" val="1_4_1"/>
  <p:tag name="KSO_WM_UNIT_ID" val="diagram20170390_3*l_h_i*1_4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90"/>
  <p:tag name="KSO_WM_UNIT_TYPE" val="l_h_i"/>
  <p:tag name="KSO_WM_UNIT_INDEX" val="1_3_1"/>
  <p:tag name="KSO_WM_UNIT_ID" val="diagram20170390_3*l_h_i*1_3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FILL_FORE_SCHEMECOLOR_INDEX" val="8"/>
  <p:tag name="KSO_WM_UNIT_FILL_TYPE" val="1"/>
  <p:tag name="KSO_WM_UNIT_TEXT_FILL_FORE_SCHEMECOLOR_INDEX" val="13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90"/>
  <p:tag name="KSO_WM_UNIT_TYPE" val="l_h_i"/>
  <p:tag name="KSO_WM_UNIT_INDEX" val="1_1_1"/>
  <p:tag name="KSO_WM_UNIT_ID" val="diagram20170390_3*l_h_i*1_1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" val="14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90"/>
  <p:tag name="KSO_WM_UNIT_TYPE" val="l_h_i"/>
  <p:tag name="KSO_WM_UNIT_INDEX" val="1_3_1"/>
  <p:tag name="KSO_WM_UNIT_ID" val="diagram20170390_3*l_h_i*1_3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" val="14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90"/>
  <p:tag name="KSO_WM_UNIT_TYPE" val="l_h_i"/>
  <p:tag name="KSO_WM_UNIT_INDEX" val="1_4_1"/>
  <p:tag name="KSO_WM_UNIT_ID" val="diagram20170390_3*l_h_i*1_4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" val="14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198931_3*l_h_i*1_1_1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FILL_FORE_SCHEMECOLOR_INDEX" val="5"/>
  <p:tag name="KSO_WM_UNIT_FILL_TYPE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diagram"/>
  <p:tag name="KSO_WM_TEMPLATE_INDEX" val="20170390"/>
  <p:tag name="KSO_WM_UNIT_TYPE" val="l_h_i"/>
  <p:tag name="KSO_WM_UNIT_INDEX" val="1_2_1"/>
  <p:tag name="KSO_WM_UNIT_ID" val="diagram20170390_3*l_h_i*1_2_1"/>
  <p:tag name="KSO_WM_UNIT_LAYERLEVEL" val="1_1_1"/>
  <p:tag name="KSO_WM_DIAGRAM_GROUP_CODE" val="l1-1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160390_4*l_h_f*1_1_1"/>
  <p:tag name="KSO_WM_TEMPLATE_CATEGORY" val="diagram"/>
  <p:tag name="KSO_WM_TEMPLATE_INDEX" val="160390"/>
  <p:tag name="KSO_WM_UNIT_LAYERLEVEL" val="1_1_1"/>
  <p:tag name="KSO_WM_TAG_VERSION" val="1.0"/>
  <p:tag name="KSO_WM_BEAUTIFY_FLAG" val="#wm#"/>
  <p:tag name="KSO_WM_UNIT_PRESET_TEXT" val="单击此处输入你的正文，文字是您思想的提炼，请尽量言简意赅的阐述观点。"/>
  <p:tag name="KSO_WM_UNIT_TEXT_FILL_FORE_SCHEMECOLOR_INDEX" val="13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fcb4c20c-5d89-4e8a-9742-be306ff09df3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160390_4*l_h_f*1_4_1"/>
  <p:tag name="KSO_WM_TEMPLATE_CATEGORY" val="diagram"/>
  <p:tag name="KSO_WM_TEMPLATE_INDEX" val="160390"/>
  <p:tag name="KSO_WM_UNIT_LAYERLEVEL" val="1_1_1"/>
  <p:tag name="KSO_WM_TAG_VERSION" val="1.0"/>
  <p:tag name="KSO_WM_BEAUTIFY_FLAG" val="#wm#"/>
  <p:tag name="KSO_WM_UNIT_PRESET_TEXT" val="单击此处输入你的正文，文字是您思想的提炼，请尽量言简意赅的阐述观点。"/>
  <p:tag name="KSO_WM_UNIT_TEXT_FILL_FORE_SCHEMECOLOR_INDEX" val="13"/>
  <p:tag name="KSO_WM_UNIT_TEXT_FILL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{913b99a0-f1c3-4dbc-948c-43df04e053bf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198931_3*l_h_i*1_2_1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FILL_FORE_SCHEMECOLOR_INDEX" val="6"/>
  <p:tag name="KSO_WM_UNIT_FILL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198931_3*l_h_i*1_4_1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FILL_FORE_SCHEMECOLOR_INDEX" val="8"/>
  <p:tag name="KSO_WM_UNIT_FILL_TYP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NOCLEAR" val="0"/>
  <p:tag name="KSO_WM_UNIT_VALUE" val="4"/>
  <p:tag name="KSO_WM_UNIT_HIGHLIGHT" val="1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2"/>
  <p:tag name="KSO_WM_UNIT_ID" val="diagram20198931_3*l_h_f*1_1_2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PRESET_TEXT" val="WHO"/>
  <p:tag name="KSO_WM_UNIT_TEXT_FILL_FORE_SCHEMECOLOR_INDEX" val="14"/>
  <p:tag name="KSO_WM_UNIT_TEXT_FILL_TYP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NOCLEAR" val="0"/>
  <p:tag name="KSO_WM_UNIT_VALUE" val="4"/>
  <p:tag name="KSO_WM_UNIT_HIGHLIGHT" val="1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2"/>
  <p:tag name="KSO_WM_UNIT_ID" val="diagram20198931_3*l_h_f*1_2_2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PRESET_TEXT" val="WHAT"/>
  <p:tag name="KSO_WM_UNIT_TEXT_FILL_FORE_SCHEMECOLOR_INDEX" val="14"/>
  <p:tag name="KSO_WM_UNIT_TEXT_FILL_TYPE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NOCLEAR" val="0"/>
  <p:tag name="KSO_WM_UNIT_VALUE" val="3"/>
  <p:tag name="KSO_WM_UNIT_HIGHLIGHT" val="1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2"/>
  <p:tag name="KSO_WM_UNIT_ID" val="diagram20198931_3*l_h_f*1_3_2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PRESET_TEXT" val="HOW"/>
  <p:tag name="KSO_WM_UNIT_TEXT_FILL_FORE_SCHEMECOLOR_INDEX" val="14"/>
  <p:tag name="KSO_WM_UNIT_TEXT_FILL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NOCLEAR" val="0"/>
  <p:tag name="KSO_WM_UNIT_VALUE" val="4"/>
  <p:tag name="KSO_WM_UNIT_HIGHLIGHT" val="1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2"/>
  <p:tag name="KSO_WM_UNIT_ID" val="diagram20198931_3*l_h_f*1_4_2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PRESET_TEXT" val="WHERE"/>
  <p:tag name="KSO_WM_UNIT_TEXT_FILL_FORE_SCHEMECOLOR_INDEX" val="14"/>
  <p:tag name="KSO_WM_UNIT_TEXT_FILL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DIAGRAM_MODELTYPE" val="stripeEnum"/>
  <p:tag name="KSO_WM_UNIT_NOCLEAR" val="0"/>
  <p:tag name="KSO_WM_UNIT_VALUE" val="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198931_3*l_h_f*1_1_1"/>
  <p:tag name="KSO_WM_TEMPLATE_CATEGORY" val="diagram"/>
  <p:tag name="KSO_WM_TEMPLATE_INDEX" val="20198931"/>
  <p:tag name="KSO_WM_UNIT_LAYERLEVEL" val="1_1_1"/>
  <p:tag name="KSO_WM_TAG_VERSION" val="1.0"/>
  <p:tag name="KSO_WM_BEAUTIFY_FLAG" val="#wm#"/>
  <p:tag name="KSO_WM_UNIT_PRESET_TEXT" val="单击此处添加文本具体内容"/>
  <p:tag name="KSO_WM_UNIT_TEXT_FILL_FORE_SCHEMECOLOR_INDEX" val="13"/>
  <p:tag name="KSO_WM_UNIT_TEXT_FILL_TYPE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</TotalTime>
  <Words>1740</Words>
  <Application>Microsoft Office PowerPoint</Application>
  <PresentationFormat>宽屏</PresentationFormat>
  <Paragraphs>238</Paragraphs>
  <Slides>22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4" baseType="lpstr">
      <vt:lpstr>Aharoni</vt:lpstr>
      <vt:lpstr>等线</vt:lpstr>
      <vt:lpstr>等线 Light</vt:lpstr>
      <vt:lpstr>黑体</vt:lpstr>
      <vt:lpstr>思源黑体 CN Normal</vt:lpstr>
      <vt:lpstr>微软雅黑</vt:lpstr>
      <vt:lpstr>文泉驿等宽微米黑</vt:lpstr>
      <vt:lpstr>站酷快乐体2016修订版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Ranger</dc:creator>
  <dc:description>http://www.ypppt.com/</dc:description>
  <cp:lastModifiedBy>Ranger</cp:lastModifiedBy>
  <cp:revision>169</cp:revision>
  <dcterms:created xsi:type="dcterms:W3CDTF">2020-03-11T02:21:00Z</dcterms:created>
  <dcterms:modified xsi:type="dcterms:W3CDTF">2020-08-01T14:53:30Z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